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1f1b5ddd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1f1b5ddd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1f1b5ddd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1f1b5ddd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1f1b5ddd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1f1b5ddd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1f1b5ddd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1f1b5ddd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1f1b5ddd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1f1b5ddd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null assumption:</a:t>
            </a:r>
            <a:endParaRPr/>
          </a:p>
          <a:p>
            <a:pPr indent="0" lvl="0" marL="0" rtl="0" algn="l">
              <a:spcBef>
                <a:spcPts val="0"/>
              </a:spcBef>
              <a:spcAft>
                <a:spcPts val="0"/>
              </a:spcAft>
              <a:buNone/>
            </a:pPr>
            <a:r>
              <a:rPr lang="en"/>
              <a:t>data$Tarifa[data$Tarifa &lt; lower] &lt;- lower</a:t>
            </a:r>
            <a:endParaRPr/>
          </a:p>
          <a:p>
            <a:pPr indent="0" lvl="0" marL="0" rtl="0" algn="l">
              <a:spcBef>
                <a:spcPts val="0"/>
              </a:spcBef>
              <a:spcAft>
                <a:spcPts val="0"/>
              </a:spcAft>
              <a:buNone/>
            </a:pPr>
            <a:r>
              <a:rPr lang="en"/>
              <a:t>data$Tarifa[data$Tarifa &gt; upper] &lt;- upper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1f1b5ddd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1f1b5ddd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1f1b5ddd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1f1b5ddd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1f1b5ddd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1f1b5ddd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35000" marR="50800" rtl="0" algn="l">
              <a:lnSpc>
                <a:spcPct val="115000"/>
              </a:lnSpc>
              <a:spcBef>
                <a:spcPts val="0"/>
              </a:spcBef>
              <a:spcAft>
                <a:spcPts val="0"/>
              </a:spcAft>
              <a:buClr>
                <a:srgbClr val="111111"/>
              </a:buClr>
              <a:buSzPts val="1200"/>
              <a:buAutoNum type="arabicPeriod"/>
            </a:pPr>
            <a:r>
              <a:rPr lang="en" sz="1200">
                <a:solidFill>
                  <a:srgbClr val="111111"/>
                </a:solidFill>
                <a:highlight>
                  <a:srgbClr val="FFFFFF"/>
                </a:highlight>
              </a:rPr>
              <a:t>Should we always scale our features?</a:t>
            </a:r>
            <a:endParaRPr sz="1200">
              <a:solidFill>
                <a:srgbClr val="111111"/>
              </a:solidFill>
              <a:highlight>
                <a:srgbClr val="FFFFFF"/>
              </a:highlight>
            </a:endParaRPr>
          </a:p>
          <a:p>
            <a:pPr indent="-304800" lvl="0" marL="635000" marR="50800" rtl="0" algn="l">
              <a:lnSpc>
                <a:spcPct val="115000"/>
              </a:lnSpc>
              <a:spcBef>
                <a:spcPts val="0"/>
              </a:spcBef>
              <a:spcAft>
                <a:spcPts val="0"/>
              </a:spcAft>
              <a:buClr>
                <a:srgbClr val="111111"/>
              </a:buClr>
              <a:buSzPts val="1200"/>
              <a:buAutoNum type="arabicPeriod"/>
            </a:pPr>
            <a:r>
              <a:rPr lang="en" sz="1200">
                <a:solidFill>
                  <a:srgbClr val="111111"/>
                </a:solidFill>
                <a:highlight>
                  <a:srgbClr val="FFFFFF"/>
                </a:highlight>
              </a:rPr>
              <a:t>Is there a single best scaling technique?</a:t>
            </a:r>
            <a:endParaRPr sz="1200">
              <a:solidFill>
                <a:srgbClr val="111111"/>
              </a:solidFill>
              <a:highlight>
                <a:srgbClr val="FFFFFF"/>
              </a:highlight>
            </a:endParaRPr>
          </a:p>
          <a:p>
            <a:pPr indent="-304800" lvl="0" marL="635000" marR="50800" rtl="0" algn="l">
              <a:lnSpc>
                <a:spcPct val="115000"/>
              </a:lnSpc>
              <a:spcBef>
                <a:spcPts val="0"/>
              </a:spcBef>
              <a:spcAft>
                <a:spcPts val="0"/>
              </a:spcAft>
              <a:buClr>
                <a:srgbClr val="111111"/>
              </a:buClr>
              <a:buSzPts val="1200"/>
              <a:buAutoNum type="arabicPeriod"/>
            </a:pPr>
            <a:r>
              <a:rPr lang="en" sz="1200">
                <a:solidFill>
                  <a:srgbClr val="111111"/>
                </a:solidFill>
                <a:highlight>
                  <a:srgbClr val="FFFFFF"/>
                </a:highlight>
              </a:rPr>
              <a:t>How different scaling techniques affect different classifiers?</a:t>
            </a:r>
            <a:endParaRPr sz="1200">
              <a:solidFill>
                <a:srgbClr val="111111"/>
              </a:solidFill>
              <a:highlight>
                <a:srgbClr val="FFFFFF"/>
              </a:highlight>
            </a:endParaRPr>
          </a:p>
          <a:p>
            <a:pPr indent="-304800" lvl="0" marL="635000" marR="50800" rtl="0" algn="l">
              <a:lnSpc>
                <a:spcPct val="115000"/>
              </a:lnSpc>
              <a:spcBef>
                <a:spcPts val="0"/>
              </a:spcBef>
              <a:spcAft>
                <a:spcPts val="0"/>
              </a:spcAft>
              <a:buClr>
                <a:srgbClr val="111111"/>
              </a:buClr>
              <a:buSzPts val="1200"/>
              <a:buAutoNum type="arabicPeriod"/>
            </a:pPr>
            <a:r>
              <a:rPr lang="en" sz="1200">
                <a:solidFill>
                  <a:srgbClr val="111111"/>
                </a:solidFill>
                <a:highlight>
                  <a:srgbClr val="FFFFFF"/>
                </a:highlight>
              </a:rPr>
              <a:t>Should we consider scaling technique as an important hyperparameter of our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1f1b5ddd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1f1b5ddd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1f1b5ddd4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1f1b5ddd4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1f1b5ddd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1f1b5ddd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1f1b5ddd4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1f1b5ddd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1f1b5ddd4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1f1b5ddd4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1f1b5ddd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1f1b5ddd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into columns: </a:t>
            </a:r>
            <a:endParaRPr/>
          </a:p>
          <a:p>
            <a:pPr indent="0" lvl="0" marL="0" rtl="0" algn="l">
              <a:spcBef>
                <a:spcPts val="0"/>
              </a:spcBef>
              <a:spcAft>
                <a:spcPts val="0"/>
              </a:spcAft>
              <a:buNone/>
            </a:pPr>
            <a:r>
              <a:rPr lang="en"/>
              <a:t>We enable machine learning algorithms to comprehend them.</a:t>
            </a:r>
            <a:endParaRPr/>
          </a:p>
          <a:p>
            <a:pPr indent="0" lvl="0" marL="0" rtl="0" algn="l">
              <a:spcBef>
                <a:spcPts val="0"/>
              </a:spcBef>
              <a:spcAft>
                <a:spcPts val="0"/>
              </a:spcAft>
              <a:buNone/>
            </a:pPr>
            <a:r>
              <a:rPr lang="en"/>
              <a:t>Make possible to bin and group them.</a:t>
            </a:r>
            <a:endParaRPr/>
          </a:p>
          <a:p>
            <a:pPr indent="0" lvl="0" marL="0" rtl="0" algn="l">
              <a:spcBef>
                <a:spcPts val="0"/>
              </a:spcBef>
              <a:spcAft>
                <a:spcPts val="0"/>
              </a:spcAft>
              <a:buNone/>
            </a:pPr>
            <a:r>
              <a:rPr lang="en"/>
              <a:t>Improve model performance by uncovering potential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1f1b5ddd4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1f1b5ddd4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difference between ages 15 and 20 is not equal to the ages 65 and 70. In terms of years, yes, they are identical, but for all other aspects, 5 years of difference in young ages mean a higher magnitude difference.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f1b5ddd4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f1b5ddd4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4692082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4692082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4692082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4692082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2c9a5a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2c9a5a3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2c9a5a35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2c9a5a3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1f1b5ddd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1f1b5ddd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1f1b5ddd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1f1b5ddd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4692082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4692082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1f1b5ddd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f1b5ddd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1f1b5ddd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1f1b5ddd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1f1b5ddd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1f1b5ddd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1f1b5ddd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1f1b5ddd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 or &lt;blank&gt;? Complete.cases only filters out NAs or NULL values. It leaves &lt;blank&gt; values.</a:t>
            </a:r>
            <a:endParaRPr/>
          </a:p>
          <a:p>
            <a:pPr indent="0" lvl="0" marL="0" rtl="0" algn="l">
              <a:spcBef>
                <a:spcPts val="0"/>
              </a:spcBef>
              <a:spcAft>
                <a:spcPts val="0"/>
              </a:spcAft>
              <a:buNone/>
            </a:pPr>
            <a:r>
              <a:rPr lang="en"/>
              <a:t>You can use other functions, dplyr filters, even Regex to solve it. It only takes a vector of logical values.</a:t>
            </a:r>
            <a:endParaRPr/>
          </a:p>
          <a:p>
            <a:pPr indent="0" lvl="0" marL="0" rtl="0" algn="l">
              <a:spcBef>
                <a:spcPts val="0"/>
              </a:spcBef>
              <a:spcAft>
                <a:spcPts val="0"/>
              </a:spcAft>
              <a:buNone/>
            </a:pPr>
            <a:r>
              <a:rPr lang="en"/>
              <a:t>MCAR → missing completely at random → gets lost in the mail. Group by missing and complete data and characteristics should match.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1f1b5ddd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1f1b5ddd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pair of variables for which data is available, the correlation coefficient will take that data into account.  Thus, pairwise deletion maximizes all data available by an analysis by analysis basis.  A strength to this technique is that it increases power in your analyses.</a:t>
            </a:r>
            <a:endParaRPr/>
          </a:p>
          <a:p>
            <a:pPr indent="0" lvl="0" marL="0" rtl="0" algn="l">
              <a:spcBef>
                <a:spcPts val="0"/>
              </a:spcBef>
              <a:spcAft>
                <a:spcPts val="0"/>
              </a:spcAft>
              <a:buNone/>
            </a:pPr>
            <a:r>
              <a:rPr lang="en"/>
              <a:t>In a correlation, the observation that is missing the gender will be used if I select Manpower and Sales.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1f1b5ddd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1f1b5ddd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adding additional errors to our data not only from the final model but also Missing Data models.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25.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0.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Wrangling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Imputations - mean/mode/median and 0</a:t>
            </a:r>
            <a:endParaRPr/>
          </a:p>
        </p:txBody>
      </p:sp>
      <p:sp>
        <p:nvSpPr>
          <p:cNvPr id="143" name="Google Shape;143;p22"/>
          <p:cNvSpPr txBox="1"/>
          <p:nvPr/>
        </p:nvSpPr>
        <p:spPr>
          <a:xfrm>
            <a:off x="46575" y="698500"/>
            <a:ext cx="8010900" cy="1016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Mean: </a:t>
            </a:r>
            <a:r>
              <a:rPr lang="en" sz="1200">
                <a:latin typeface="Roboto"/>
                <a:ea typeface="Roboto"/>
                <a:cs typeface="Roboto"/>
                <a:sym typeface="Roboto"/>
              </a:rPr>
              <a:t>maintains the average of each feature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Mode: most repeated value</a:t>
            </a:r>
            <a:r>
              <a:rPr lang="en" sz="1200">
                <a:latin typeface="Roboto"/>
                <a:ea typeface="Roboto"/>
                <a:cs typeface="Roboto"/>
                <a:sym typeface="Roboto"/>
              </a:rPr>
              <a:t> (stats change)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Median: median value</a:t>
            </a:r>
            <a:r>
              <a:rPr lang="en" sz="1200">
                <a:latin typeface="Roboto"/>
                <a:ea typeface="Roboto"/>
                <a:cs typeface="Roboto"/>
                <a:sym typeface="Roboto"/>
              </a:rPr>
              <a:t> (stats change)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Constant: Adding a constant to all missing values (</a:t>
            </a:r>
            <a:r>
              <a:rPr lang="en" sz="1200">
                <a:latin typeface="Roboto"/>
                <a:ea typeface="Roboto"/>
                <a:cs typeface="Roboto"/>
                <a:sym typeface="Roboto"/>
              </a:rPr>
              <a:t>stats changes but </a:t>
            </a:r>
            <a:r>
              <a:rPr lang="en" sz="1200">
                <a:latin typeface="Roboto"/>
                <a:ea typeface="Roboto"/>
                <a:cs typeface="Roboto"/>
                <a:sym typeface="Roboto"/>
              </a:rPr>
              <a:t>functions become available without na.rm)</a:t>
            </a:r>
            <a:endParaRPr sz="1200">
              <a:latin typeface="Roboto"/>
              <a:ea typeface="Roboto"/>
              <a:cs typeface="Roboto"/>
              <a:sym typeface="Roboto"/>
            </a:endParaRPr>
          </a:p>
        </p:txBody>
      </p:sp>
      <p:pic>
        <p:nvPicPr>
          <p:cNvPr id="144" name="Google Shape;144;p22"/>
          <p:cNvPicPr preferRelativeResize="0"/>
          <p:nvPr/>
        </p:nvPicPr>
        <p:blipFill>
          <a:blip r:embed="rId3">
            <a:alphaModFix/>
          </a:blip>
          <a:stretch>
            <a:fillRect/>
          </a:stretch>
        </p:blipFill>
        <p:spPr>
          <a:xfrm>
            <a:off x="3224175" y="1715188"/>
            <a:ext cx="4365500" cy="514850"/>
          </a:xfrm>
          <a:prstGeom prst="rect">
            <a:avLst/>
          </a:prstGeom>
          <a:noFill/>
          <a:ln>
            <a:noFill/>
          </a:ln>
        </p:spPr>
      </p:pic>
      <p:pic>
        <p:nvPicPr>
          <p:cNvPr id="145" name="Google Shape;145;p22"/>
          <p:cNvPicPr preferRelativeResize="0"/>
          <p:nvPr/>
        </p:nvPicPr>
        <p:blipFill>
          <a:blip r:embed="rId4">
            <a:alphaModFix/>
          </a:blip>
          <a:stretch>
            <a:fillRect/>
          </a:stretch>
        </p:blipFill>
        <p:spPr>
          <a:xfrm>
            <a:off x="3224174" y="2324113"/>
            <a:ext cx="4365501" cy="582070"/>
          </a:xfrm>
          <a:prstGeom prst="rect">
            <a:avLst/>
          </a:prstGeom>
          <a:noFill/>
          <a:ln>
            <a:noFill/>
          </a:ln>
        </p:spPr>
      </p:pic>
      <p:sp>
        <p:nvSpPr>
          <p:cNvPr id="146" name="Google Shape;146;p22"/>
          <p:cNvSpPr txBox="1"/>
          <p:nvPr/>
        </p:nvSpPr>
        <p:spPr>
          <a:xfrm>
            <a:off x="2113825" y="2378150"/>
            <a:ext cx="1072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Mean</a:t>
            </a:r>
            <a:endParaRPr b="1">
              <a:solidFill>
                <a:schemeClr val="dk1"/>
              </a:solidFill>
              <a:latin typeface="Roboto"/>
              <a:ea typeface="Roboto"/>
              <a:cs typeface="Roboto"/>
              <a:sym typeface="Roboto"/>
            </a:endParaRPr>
          </a:p>
        </p:txBody>
      </p:sp>
      <p:sp>
        <p:nvSpPr>
          <p:cNvPr id="147" name="Google Shape;147;p22"/>
          <p:cNvSpPr txBox="1"/>
          <p:nvPr/>
        </p:nvSpPr>
        <p:spPr>
          <a:xfrm>
            <a:off x="2113825" y="3064625"/>
            <a:ext cx="1072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Median</a:t>
            </a:r>
            <a:endParaRPr b="1">
              <a:solidFill>
                <a:schemeClr val="dk1"/>
              </a:solidFill>
              <a:latin typeface="Roboto"/>
              <a:ea typeface="Roboto"/>
              <a:cs typeface="Roboto"/>
              <a:sym typeface="Roboto"/>
            </a:endParaRPr>
          </a:p>
        </p:txBody>
      </p:sp>
      <p:sp>
        <p:nvSpPr>
          <p:cNvPr id="148" name="Google Shape;148;p22"/>
          <p:cNvSpPr txBox="1"/>
          <p:nvPr/>
        </p:nvSpPr>
        <p:spPr>
          <a:xfrm>
            <a:off x="2113825" y="3775788"/>
            <a:ext cx="1072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Mode</a:t>
            </a:r>
            <a:endParaRPr b="1">
              <a:solidFill>
                <a:schemeClr val="dk1"/>
              </a:solidFill>
              <a:latin typeface="Roboto"/>
              <a:ea typeface="Roboto"/>
              <a:cs typeface="Roboto"/>
              <a:sym typeface="Roboto"/>
            </a:endParaRPr>
          </a:p>
        </p:txBody>
      </p:sp>
      <p:sp>
        <p:nvSpPr>
          <p:cNvPr id="149" name="Google Shape;149;p22"/>
          <p:cNvSpPr txBox="1"/>
          <p:nvPr/>
        </p:nvSpPr>
        <p:spPr>
          <a:xfrm>
            <a:off x="2113825" y="1735613"/>
            <a:ext cx="1072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Original</a:t>
            </a:r>
            <a:endParaRPr b="1">
              <a:solidFill>
                <a:schemeClr val="dk1"/>
              </a:solidFill>
              <a:latin typeface="Roboto"/>
              <a:ea typeface="Roboto"/>
              <a:cs typeface="Roboto"/>
              <a:sym typeface="Roboto"/>
            </a:endParaRPr>
          </a:p>
        </p:txBody>
      </p:sp>
      <p:pic>
        <p:nvPicPr>
          <p:cNvPr id="150" name="Google Shape;150;p22"/>
          <p:cNvPicPr preferRelativeResize="0"/>
          <p:nvPr/>
        </p:nvPicPr>
        <p:blipFill>
          <a:blip r:embed="rId5">
            <a:alphaModFix/>
          </a:blip>
          <a:stretch>
            <a:fillRect/>
          </a:stretch>
        </p:blipFill>
        <p:spPr>
          <a:xfrm>
            <a:off x="3223199" y="3000275"/>
            <a:ext cx="4367461" cy="602700"/>
          </a:xfrm>
          <a:prstGeom prst="rect">
            <a:avLst/>
          </a:prstGeom>
          <a:noFill/>
          <a:ln>
            <a:noFill/>
          </a:ln>
        </p:spPr>
      </p:pic>
      <p:pic>
        <p:nvPicPr>
          <p:cNvPr id="151" name="Google Shape;151;p22"/>
          <p:cNvPicPr preferRelativeResize="0"/>
          <p:nvPr/>
        </p:nvPicPr>
        <p:blipFill>
          <a:blip r:embed="rId6">
            <a:alphaModFix/>
          </a:blip>
          <a:stretch>
            <a:fillRect/>
          </a:stretch>
        </p:blipFill>
        <p:spPr>
          <a:xfrm>
            <a:off x="3223200" y="3680213"/>
            <a:ext cx="4367451" cy="665143"/>
          </a:xfrm>
          <a:prstGeom prst="rect">
            <a:avLst/>
          </a:prstGeom>
          <a:noFill/>
          <a:ln>
            <a:noFill/>
          </a:ln>
        </p:spPr>
      </p:pic>
      <p:pic>
        <p:nvPicPr>
          <p:cNvPr id="152" name="Google Shape;152;p22"/>
          <p:cNvPicPr preferRelativeResize="0"/>
          <p:nvPr/>
        </p:nvPicPr>
        <p:blipFill>
          <a:blip r:embed="rId7">
            <a:alphaModFix/>
          </a:blip>
          <a:stretch>
            <a:fillRect/>
          </a:stretch>
        </p:blipFill>
        <p:spPr>
          <a:xfrm>
            <a:off x="3224175" y="4422600"/>
            <a:ext cx="4365499" cy="626197"/>
          </a:xfrm>
          <a:prstGeom prst="rect">
            <a:avLst/>
          </a:prstGeom>
          <a:noFill/>
          <a:ln>
            <a:noFill/>
          </a:ln>
        </p:spPr>
      </p:pic>
      <p:sp>
        <p:nvSpPr>
          <p:cNvPr id="153" name="Google Shape;153;p22"/>
          <p:cNvSpPr txBox="1"/>
          <p:nvPr/>
        </p:nvSpPr>
        <p:spPr>
          <a:xfrm>
            <a:off x="2113825" y="4498688"/>
            <a:ext cx="1072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Zero</a:t>
            </a:r>
            <a:endParaRPr b="1">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Categorical and Sectorized Imputations</a:t>
            </a:r>
            <a:endParaRPr/>
          </a:p>
        </p:txBody>
      </p:sp>
      <p:pic>
        <p:nvPicPr>
          <p:cNvPr id="159" name="Google Shape;159;p23"/>
          <p:cNvPicPr preferRelativeResize="0"/>
          <p:nvPr/>
        </p:nvPicPr>
        <p:blipFill>
          <a:blip r:embed="rId3">
            <a:alphaModFix/>
          </a:blip>
          <a:stretch>
            <a:fillRect/>
          </a:stretch>
        </p:blipFill>
        <p:spPr>
          <a:xfrm>
            <a:off x="152400" y="771450"/>
            <a:ext cx="8839198" cy="1277051"/>
          </a:xfrm>
          <a:prstGeom prst="rect">
            <a:avLst/>
          </a:prstGeom>
          <a:noFill/>
          <a:ln>
            <a:noFill/>
          </a:ln>
        </p:spPr>
      </p:pic>
      <p:pic>
        <p:nvPicPr>
          <p:cNvPr id="160" name="Google Shape;160;p23"/>
          <p:cNvPicPr preferRelativeResize="0"/>
          <p:nvPr/>
        </p:nvPicPr>
        <p:blipFill>
          <a:blip r:embed="rId4">
            <a:alphaModFix/>
          </a:blip>
          <a:stretch>
            <a:fillRect/>
          </a:stretch>
        </p:blipFill>
        <p:spPr>
          <a:xfrm>
            <a:off x="3534200" y="2200901"/>
            <a:ext cx="5457405" cy="2790199"/>
          </a:xfrm>
          <a:prstGeom prst="rect">
            <a:avLst/>
          </a:prstGeom>
          <a:noFill/>
          <a:ln>
            <a:noFill/>
          </a:ln>
        </p:spPr>
      </p:pic>
      <p:sp>
        <p:nvSpPr>
          <p:cNvPr id="161" name="Google Shape;161;p23"/>
          <p:cNvSpPr txBox="1"/>
          <p:nvPr/>
        </p:nvSpPr>
        <p:spPr>
          <a:xfrm>
            <a:off x="152400" y="2200900"/>
            <a:ext cx="3262500" cy="27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Using mean/mode/median or 0 imputation by feature.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Mode is needed for categorical features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Disadvantage:</a:t>
            </a:r>
            <a:r>
              <a:rPr lang="en">
                <a:latin typeface="Roboto"/>
                <a:ea typeface="Roboto"/>
                <a:cs typeface="Roboto"/>
                <a:sym typeface="Roboto"/>
              </a:rPr>
              <a:t> Data is now highly biased</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Predictive models</a:t>
            </a:r>
            <a:endParaRPr/>
          </a:p>
        </p:txBody>
      </p:sp>
      <p:sp>
        <p:nvSpPr>
          <p:cNvPr id="167" name="Google Shape;167;p24"/>
          <p:cNvSpPr txBox="1"/>
          <p:nvPr/>
        </p:nvSpPr>
        <p:spPr>
          <a:xfrm>
            <a:off x="275175" y="927100"/>
            <a:ext cx="2758800" cy="39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Predictive models are used to choose the best approximation for a missing value.</a:t>
            </a:r>
            <a:endParaRPr sz="1200">
              <a:latin typeface="Roboto"/>
              <a:ea typeface="Roboto"/>
              <a:cs typeface="Roboto"/>
              <a:sym typeface="Roboto"/>
            </a:endParaRPr>
          </a:p>
          <a:p>
            <a:pPr indent="0" lvl="0" marL="0" rtl="0" algn="l">
              <a:spcBef>
                <a:spcPts val="0"/>
              </a:spcBef>
              <a:spcAft>
                <a:spcPts val="0"/>
              </a:spcAft>
              <a:buNone/>
            </a:pPr>
            <a:br>
              <a:rPr lang="en" sz="1200">
                <a:latin typeface="Roboto"/>
                <a:ea typeface="Roboto"/>
                <a:cs typeface="Roboto"/>
                <a:sym typeface="Roboto"/>
              </a:rPr>
            </a:br>
            <a:r>
              <a:rPr lang="en" sz="1200">
                <a:latin typeface="Roboto"/>
                <a:ea typeface="Roboto"/>
                <a:cs typeface="Roboto"/>
                <a:sym typeface="Roboto"/>
              </a:rPr>
              <a:t>Numerical features: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Linear regression</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Multidimensional regression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Categorial features: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K-Nearest neighbors (KNN)</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Support vector machines (SVM)</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Logistic regression</a:t>
            </a:r>
            <a:endParaRPr sz="1200">
              <a:latin typeface="Roboto"/>
              <a:ea typeface="Roboto"/>
              <a:cs typeface="Roboto"/>
              <a:sym typeface="Roboto"/>
            </a:endParaRPr>
          </a:p>
        </p:txBody>
      </p:sp>
      <p:pic>
        <p:nvPicPr>
          <p:cNvPr id="168" name="Google Shape;168;p24"/>
          <p:cNvPicPr preferRelativeResize="0"/>
          <p:nvPr/>
        </p:nvPicPr>
        <p:blipFill>
          <a:blip r:embed="rId3">
            <a:alphaModFix/>
          </a:blip>
          <a:stretch>
            <a:fillRect/>
          </a:stretch>
        </p:blipFill>
        <p:spPr>
          <a:xfrm>
            <a:off x="3237149" y="927100"/>
            <a:ext cx="5783625" cy="3948300"/>
          </a:xfrm>
          <a:prstGeom prst="rect">
            <a:avLst/>
          </a:prstGeom>
          <a:noFill/>
          <a:ln>
            <a:noFill/>
          </a:ln>
        </p:spPr>
      </p:pic>
      <p:pic>
        <p:nvPicPr>
          <p:cNvPr id="169" name="Google Shape;169;p24"/>
          <p:cNvPicPr preferRelativeResize="0"/>
          <p:nvPr/>
        </p:nvPicPr>
        <p:blipFill>
          <a:blip r:embed="rId4">
            <a:alphaModFix/>
          </a:blip>
          <a:stretch>
            <a:fillRect/>
          </a:stretch>
        </p:blipFill>
        <p:spPr>
          <a:xfrm>
            <a:off x="297812" y="3958175"/>
            <a:ext cx="2713525" cy="43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75" name="Google Shape;175;p25"/>
          <p:cNvSpPr/>
          <p:nvPr/>
        </p:nvSpPr>
        <p:spPr>
          <a:xfrm>
            <a:off x="921325" y="26850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3</a:t>
            </a:r>
            <a:endParaRPr b="1" sz="1000">
              <a:solidFill>
                <a:srgbClr val="FFFFFF"/>
              </a:solidFill>
            </a:endParaRPr>
          </a:p>
        </p:txBody>
      </p:sp>
      <p:sp>
        <p:nvSpPr>
          <p:cNvPr id="176" name="Google Shape;176;p25"/>
          <p:cNvSpPr txBox="1"/>
          <p:nvPr/>
        </p:nvSpPr>
        <p:spPr>
          <a:xfrm>
            <a:off x="1481100" y="26850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Normalization (Numerical Variables)</a:t>
            </a:r>
            <a:endParaRPr>
              <a:solidFill>
                <a:srgbClr val="D9D9D9"/>
              </a:solidFill>
              <a:latin typeface="Roboto"/>
              <a:ea typeface="Roboto"/>
              <a:cs typeface="Roboto"/>
              <a:sym typeface="Roboto"/>
            </a:endParaRPr>
          </a:p>
        </p:txBody>
      </p:sp>
      <p:sp>
        <p:nvSpPr>
          <p:cNvPr id="177" name="Google Shape;177;p25"/>
          <p:cNvSpPr/>
          <p:nvPr/>
        </p:nvSpPr>
        <p:spPr>
          <a:xfrm>
            <a:off x="921325" y="34664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4</a:t>
            </a:r>
            <a:endParaRPr b="1" sz="1000">
              <a:solidFill>
                <a:srgbClr val="FFFFFF"/>
              </a:solidFill>
            </a:endParaRPr>
          </a:p>
        </p:txBody>
      </p:sp>
      <p:sp>
        <p:nvSpPr>
          <p:cNvPr id="178" name="Google Shape;178;p25"/>
          <p:cNvSpPr txBox="1"/>
          <p:nvPr/>
        </p:nvSpPr>
        <p:spPr>
          <a:xfrm>
            <a:off x="1481100" y="3466450"/>
            <a:ext cx="4444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Embeddings (Categorical Variables)</a:t>
            </a:r>
            <a:endParaRPr>
              <a:solidFill>
                <a:srgbClr val="D9D9D9"/>
              </a:solidFill>
              <a:latin typeface="Roboto"/>
              <a:ea typeface="Roboto"/>
              <a:cs typeface="Roboto"/>
              <a:sym typeface="Roboto"/>
            </a:endParaRPr>
          </a:p>
        </p:txBody>
      </p:sp>
      <p:sp>
        <p:nvSpPr>
          <p:cNvPr id="179" name="Google Shape;179;p25"/>
          <p:cNvSpPr/>
          <p:nvPr/>
        </p:nvSpPr>
        <p:spPr>
          <a:xfrm>
            <a:off x="921325" y="42478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5</a:t>
            </a:r>
            <a:endParaRPr b="1" sz="1000">
              <a:solidFill>
                <a:srgbClr val="FFFFFF"/>
              </a:solidFill>
            </a:endParaRPr>
          </a:p>
        </p:txBody>
      </p:sp>
      <p:sp>
        <p:nvSpPr>
          <p:cNvPr id="180" name="Google Shape;180;p25"/>
          <p:cNvSpPr txBox="1"/>
          <p:nvPr/>
        </p:nvSpPr>
        <p:spPr>
          <a:xfrm>
            <a:off x="1481100" y="42478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Splitting Sets</a:t>
            </a:r>
            <a:endParaRPr>
              <a:solidFill>
                <a:srgbClr val="D9D9D9"/>
              </a:solidFill>
              <a:latin typeface="Roboto"/>
              <a:ea typeface="Roboto"/>
              <a:cs typeface="Roboto"/>
              <a:sym typeface="Roboto"/>
            </a:endParaRPr>
          </a:p>
        </p:txBody>
      </p:sp>
      <p:sp>
        <p:nvSpPr>
          <p:cNvPr id="181" name="Google Shape;181;p25"/>
          <p:cNvSpPr/>
          <p:nvPr/>
        </p:nvSpPr>
        <p:spPr>
          <a:xfrm>
            <a:off x="921325" y="19036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p:txBody>
      </p:sp>
      <p:sp>
        <p:nvSpPr>
          <p:cNvPr id="182" name="Google Shape;182;p25"/>
          <p:cNvSpPr txBox="1"/>
          <p:nvPr/>
        </p:nvSpPr>
        <p:spPr>
          <a:xfrm>
            <a:off x="1481100" y="19036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Outliers</a:t>
            </a:r>
            <a:endParaRPr>
              <a:latin typeface="Roboto"/>
              <a:ea typeface="Roboto"/>
              <a:cs typeface="Roboto"/>
              <a:sym typeface="Roboto"/>
            </a:endParaRPr>
          </a:p>
        </p:txBody>
      </p:sp>
      <p:sp>
        <p:nvSpPr>
          <p:cNvPr id="183" name="Google Shape;183;p25"/>
          <p:cNvSpPr/>
          <p:nvPr/>
        </p:nvSpPr>
        <p:spPr>
          <a:xfrm>
            <a:off x="921325" y="11222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p:txBody>
      </p:sp>
      <p:sp>
        <p:nvSpPr>
          <p:cNvPr id="184" name="Google Shape;184;p25"/>
          <p:cNvSpPr txBox="1"/>
          <p:nvPr/>
        </p:nvSpPr>
        <p:spPr>
          <a:xfrm>
            <a:off x="1481100" y="11222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Missing Data</a:t>
            </a:r>
            <a:endParaRPr>
              <a:solidFill>
                <a:srgbClr val="D9D9D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Outliers - Standard deviation approach</a:t>
            </a:r>
            <a:endParaRPr/>
          </a:p>
        </p:txBody>
      </p:sp>
      <p:sp>
        <p:nvSpPr>
          <p:cNvPr id="190" name="Google Shape;190;p26"/>
          <p:cNvSpPr txBox="1"/>
          <p:nvPr/>
        </p:nvSpPr>
        <p:spPr>
          <a:xfrm>
            <a:off x="303400" y="783013"/>
            <a:ext cx="8050500" cy="15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All values with a distance to the average of </a:t>
            </a:r>
            <a:r>
              <a:rPr b="1" lang="en" sz="1200">
                <a:latin typeface="Roboto"/>
                <a:ea typeface="Roboto"/>
                <a:cs typeface="Roboto"/>
                <a:sym typeface="Roboto"/>
              </a:rPr>
              <a:t>factor * standard deviation</a:t>
            </a:r>
            <a:r>
              <a:rPr lang="en" sz="1200">
                <a:latin typeface="Roboto"/>
                <a:ea typeface="Roboto"/>
                <a:cs typeface="Roboto"/>
                <a:sym typeface="Roboto"/>
              </a:rPr>
              <a:t> are assumed to be outliers.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How we choose a </a:t>
            </a:r>
            <a:r>
              <a:rPr b="1" lang="en" sz="1200">
                <a:latin typeface="Roboto"/>
                <a:ea typeface="Roboto"/>
                <a:cs typeface="Roboto"/>
                <a:sym typeface="Roboto"/>
              </a:rPr>
              <a:t>factor</a:t>
            </a:r>
            <a:r>
              <a:rPr lang="en" sz="1200">
                <a:latin typeface="Roboto"/>
                <a:ea typeface="Roboto"/>
                <a:cs typeface="Roboto"/>
                <a:sym typeface="Roboto"/>
              </a:rPr>
              <a:t>? (2-4 recommended)</a:t>
            </a:r>
            <a:br>
              <a:rPr lang="en" sz="1200">
                <a:latin typeface="Roboto"/>
                <a:ea typeface="Roboto"/>
                <a:cs typeface="Roboto"/>
                <a:sym typeface="Roboto"/>
              </a:rPr>
            </a:br>
            <a:r>
              <a:rPr lang="en" sz="1200">
                <a:solidFill>
                  <a:srgbClr val="666666"/>
                </a:solidFill>
                <a:latin typeface="Roboto"/>
                <a:ea typeface="Roboto"/>
                <a:cs typeface="Roboto"/>
                <a:sym typeface="Roboto"/>
              </a:rPr>
              <a:t>*We can also use Z value</a:t>
            </a:r>
            <a:endParaRPr sz="1200">
              <a:solidFill>
                <a:srgbClr val="666666"/>
              </a:solidFill>
              <a:latin typeface="Roboto"/>
              <a:ea typeface="Roboto"/>
              <a:cs typeface="Roboto"/>
              <a:sym typeface="Roboto"/>
            </a:endParaRPr>
          </a:p>
          <a:p>
            <a:pPr indent="0" lvl="0" marL="0" rtl="0" algn="l">
              <a:spcBef>
                <a:spcPts val="0"/>
              </a:spcBef>
              <a:spcAft>
                <a:spcPts val="0"/>
              </a:spcAft>
              <a:buNone/>
            </a:pPr>
            <a:r>
              <a:t/>
            </a:r>
            <a:endParaRPr sz="1200">
              <a:solidFill>
                <a:srgbClr val="666666"/>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We can drop the Outliers from our data or we can “Cap” those values. For the observations with a value under the lower limit, we use the lower limit instead; the same for the upper values.</a:t>
            </a:r>
            <a:endParaRPr sz="1200">
              <a:latin typeface="Roboto"/>
              <a:ea typeface="Roboto"/>
              <a:cs typeface="Roboto"/>
              <a:sym typeface="Roboto"/>
            </a:endParaRPr>
          </a:p>
        </p:txBody>
      </p:sp>
      <p:pic>
        <p:nvPicPr>
          <p:cNvPr id="191" name="Google Shape;191;p26"/>
          <p:cNvPicPr preferRelativeResize="0"/>
          <p:nvPr/>
        </p:nvPicPr>
        <p:blipFill>
          <a:blip r:embed="rId3">
            <a:alphaModFix/>
          </a:blip>
          <a:stretch>
            <a:fillRect/>
          </a:stretch>
        </p:blipFill>
        <p:spPr>
          <a:xfrm>
            <a:off x="726725" y="2571750"/>
            <a:ext cx="2620424" cy="321375"/>
          </a:xfrm>
          <a:prstGeom prst="rect">
            <a:avLst/>
          </a:prstGeom>
          <a:noFill/>
          <a:ln>
            <a:noFill/>
          </a:ln>
        </p:spPr>
      </p:pic>
      <p:pic>
        <p:nvPicPr>
          <p:cNvPr id="192" name="Google Shape;192;p26"/>
          <p:cNvPicPr preferRelativeResize="0"/>
          <p:nvPr/>
        </p:nvPicPr>
        <p:blipFill>
          <a:blip r:embed="rId4">
            <a:alphaModFix/>
          </a:blip>
          <a:stretch>
            <a:fillRect/>
          </a:stretch>
        </p:blipFill>
        <p:spPr>
          <a:xfrm>
            <a:off x="726725" y="3087200"/>
            <a:ext cx="2620424" cy="323881"/>
          </a:xfrm>
          <a:prstGeom prst="rect">
            <a:avLst/>
          </a:prstGeom>
          <a:noFill/>
          <a:ln>
            <a:noFill/>
          </a:ln>
        </p:spPr>
      </p:pic>
      <p:pic>
        <p:nvPicPr>
          <p:cNvPr id="193" name="Google Shape;193;p26"/>
          <p:cNvPicPr preferRelativeResize="0"/>
          <p:nvPr/>
        </p:nvPicPr>
        <p:blipFill>
          <a:blip r:embed="rId5">
            <a:alphaModFix/>
          </a:blip>
          <a:stretch>
            <a:fillRect/>
          </a:stretch>
        </p:blipFill>
        <p:spPr>
          <a:xfrm>
            <a:off x="4038550" y="2520325"/>
            <a:ext cx="4604077" cy="1018425"/>
          </a:xfrm>
          <a:prstGeom prst="rect">
            <a:avLst/>
          </a:prstGeom>
          <a:noFill/>
          <a:ln>
            <a:noFill/>
          </a:ln>
        </p:spPr>
      </p:pic>
      <p:pic>
        <p:nvPicPr>
          <p:cNvPr id="194" name="Google Shape;194;p26"/>
          <p:cNvPicPr preferRelativeResize="0"/>
          <p:nvPr/>
        </p:nvPicPr>
        <p:blipFill>
          <a:blip r:embed="rId6">
            <a:alphaModFix/>
          </a:blip>
          <a:stretch>
            <a:fillRect/>
          </a:stretch>
        </p:blipFill>
        <p:spPr>
          <a:xfrm>
            <a:off x="346975" y="3808400"/>
            <a:ext cx="8329151" cy="110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Outliers - Percentile approach</a:t>
            </a:r>
            <a:endParaRPr/>
          </a:p>
        </p:txBody>
      </p:sp>
      <p:pic>
        <p:nvPicPr>
          <p:cNvPr id="200" name="Google Shape;200;p27"/>
          <p:cNvPicPr preferRelativeResize="0"/>
          <p:nvPr/>
        </p:nvPicPr>
        <p:blipFill>
          <a:blip r:embed="rId3">
            <a:alphaModFix/>
          </a:blip>
          <a:stretch>
            <a:fillRect/>
          </a:stretch>
        </p:blipFill>
        <p:spPr>
          <a:xfrm>
            <a:off x="490099" y="797300"/>
            <a:ext cx="8042898" cy="4148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Outliers - Percentile approach</a:t>
            </a:r>
            <a:endParaRPr/>
          </a:p>
        </p:txBody>
      </p:sp>
      <p:pic>
        <p:nvPicPr>
          <p:cNvPr id="206" name="Google Shape;206;p28"/>
          <p:cNvPicPr preferRelativeResize="0"/>
          <p:nvPr/>
        </p:nvPicPr>
        <p:blipFill>
          <a:blip r:embed="rId3">
            <a:alphaModFix/>
          </a:blip>
          <a:stretch>
            <a:fillRect/>
          </a:stretch>
        </p:blipFill>
        <p:spPr>
          <a:xfrm>
            <a:off x="496000" y="1386950"/>
            <a:ext cx="3595875" cy="1104625"/>
          </a:xfrm>
          <a:prstGeom prst="rect">
            <a:avLst/>
          </a:prstGeom>
          <a:noFill/>
          <a:ln>
            <a:noFill/>
          </a:ln>
        </p:spPr>
      </p:pic>
      <p:pic>
        <p:nvPicPr>
          <p:cNvPr id="207" name="Google Shape;207;p28"/>
          <p:cNvPicPr preferRelativeResize="0"/>
          <p:nvPr/>
        </p:nvPicPr>
        <p:blipFill>
          <a:blip r:embed="rId4">
            <a:alphaModFix/>
          </a:blip>
          <a:stretch>
            <a:fillRect/>
          </a:stretch>
        </p:blipFill>
        <p:spPr>
          <a:xfrm>
            <a:off x="496000" y="3631574"/>
            <a:ext cx="8152000" cy="1205075"/>
          </a:xfrm>
          <a:prstGeom prst="rect">
            <a:avLst/>
          </a:prstGeom>
          <a:noFill/>
          <a:ln>
            <a:noFill/>
          </a:ln>
        </p:spPr>
      </p:pic>
      <p:pic>
        <p:nvPicPr>
          <p:cNvPr id="208" name="Google Shape;208;p28"/>
          <p:cNvPicPr preferRelativeResize="0"/>
          <p:nvPr/>
        </p:nvPicPr>
        <p:blipFill>
          <a:blip r:embed="rId5">
            <a:alphaModFix/>
          </a:blip>
          <a:stretch>
            <a:fillRect/>
          </a:stretch>
        </p:blipFill>
        <p:spPr>
          <a:xfrm>
            <a:off x="4279701" y="860797"/>
            <a:ext cx="4368298" cy="22458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14" name="Google Shape;214;p29"/>
          <p:cNvSpPr/>
          <p:nvPr/>
        </p:nvSpPr>
        <p:spPr>
          <a:xfrm>
            <a:off x="921325" y="26850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3</a:t>
            </a:r>
            <a:endParaRPr b="1" sz="1000">
              <a:solidFill>
                <a:srgbClr val="FFFFFF"/>
              </a:solidFill>
            </a:endParaRPr>
          </a:p>
        </p:txBody>
      </p:sp>
      <p:sp>
        <p:nvSpPr>
          <p:cNvPr id="215" name="Google Shape;215;p29"/>
          <p:cNvSpPr txBox="1"/>
          <p:nvPr/>
        </p:nvSpPr>
        <p:spPr>
          <a:xfrm>
            <a:off x="1481100" y="26850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Normalization (Numerical Variables)</a:t>
            </a:r>
            <a:endParaRPr>
              <a:latin typeface="Roboto"/>
              <a:ea typeface="Roboto"/>
              <a:cs typeface="Roboto"/>
              <a:sym typeface="Roboto"/>
            </a:endParaRPr>
          </a:p>
        </p:txBody>
      </p:sp>
      <p:sp>
        <p:nvSpPr>
          <p:cNvPr id="216" name="Google Shape;216;p29"/>
          <p:cNvSpPr/>
          <p:nvPr/>
        </p:nvSpPr>
        <p:spPr>
          <a:xfrm>
            <a:off x="921325" y="34664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4</a:t>
            </a:r>
            <a:endParaRPr b="1" sz="1000">
              <a:solidFill>
                <a:srgbClr val="FFFFFF"/>
              </a:solidFill>
            </a:endParaRPr>
          </a:p>
        </p:txBody>
      </p:sp>
      <p:sp>
        <p:nvSpPr>
          <p:cNvPr id="217" name="Google Shape;217;p29"/>
          <p:cNvSpPr txBox="1"/>
          <p:nvPr/>
        </p:nvSpPr>
        <p:spPr>
          <a:xfrm>
            <a:off x="1481100" y="3466450"/>
            <a:ext cx="4444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Embeddings (Categorical Variables)</a:t>
            </a:r>
            <a:endParaRPr>
              <a:solidFill>
                <a:srgbClr val="D9D9D9"/>
              </a:solidFill>
              <a:latin typeface="Roboto"/>
              <a:ea typeface="Roboto"/>
              <a:cs typeface="Roboto"/>
              <a:sym typeface="Roboto"/>
            </a:endParaRPr>
          </a:p>
        </p:txBody>
      </p:sp>
      <p:sp>
        <p:nvSpPr>
          <p:cNvPr id="218" name="Google Shape;218;p29"/>
          <p:cNvSpPr/>
          <p:nvPr/>
        </p:nvSpPr>
        <p:spPr>
          <a:xfrm>
            <a:off x="921325" y="42478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5</a:t>
            </a:r>
            <a:endParaRPr b="1" sz="1000">
              <a:solidFill>
                <a:srgbClr val="FFFFFF"/>
              </a:solidFill>
            </a:endParaRPr>
          </a:p>
        </p:txBody>
      </p:sp>
      <p:sp>
        <p:nvSpPr>
          <p:cNvPr id="219" name="Google Shape;219;p29"/>
          <p:cNvSpPr txBox="1"/>
          <p:nvPr/>
        </p:nvSpPr>
        <p:spPr>
          <a:xfrm>
            <a:off x="1481100" y="42478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Splitting Sets</a:t>
            </a:r>
            <a:endParaRPr>
              <a:solidFill>
                <a:srgbClr val="D9D9D9"/>
              </a:solidFill>
              <a:latin typeface="Roboto"/>
              <a:ea typeface="Roboto"/>
              <a:cs typeface="Roboto"/>
              <a:sym typeface="Roboto"/>
            </a:endParaRPr>
          </a:p>
        </p:txBody>
      </p:sp>
      <p:sp>
        <p:nvSpPr>
          <p:cNvPr id="220" name="Google Shape;220;p29"/>
          <p:cNvSpPr/>
          <p:nvPr/>
        </p:nvSpPr>
        <p:spPr>
          <a:xfrm>
            <a:off x="921325" y="19036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p:txBody>
      </p:sp>
      <p:sp>
        <p:nvSpPr>
          <p:cNvPr id="221" name="Google Shape;221;p29"/>
          <p:cNvSpPr txBox="1"/>
          <p:nvPr/>
        </p:nvSpPr>
        <p:spPr>
          <a:xfrm>
            <a:off x="1481100" y="19036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Outliers</a:t>
            </a:r>
            <a:endParaRPr>
              <a:solidFill>
                <a:srgbClr val="D9D9D9"/>
              </a:solidFill>
              <a:latin typeface="Roboto"/>
              <a:ea typeface="Roboto"/>
              <a:cs typeface="Roboto"/>
              <a:sym typeface="Roboto"/>
            </a:endParaRPr>
          </a:p>
        </p:txBody>
      </p:sp>
      <p:sp>
        <p:nvSpPr>
          <p:cNvPr id="222" name="Google Shape;222;p29"/>
          <p:cNvSpPr/>
          <p:nvPr/>
        </p:nvSpPr>
        <p:spPr>
          <a:xfrm>
            <a:off x="921325" y="11222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p:txBody>
      </p:sp>
      <p:sp>
        <p:nvSpPr>
          <p:cNvPr id="223" name="Google Shape;223;p29"/>
          <p:cNvSpPr txBox="1"/>
          <p:nvPr/>
        </p:nvSpPr>
        <p:spPr>
          <a:xfrm>
            <a:off x="1481100" y="11222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Missing Data</a:t>
            </a:r>
            <a:endParaRPr>
              <a:solidFill>
                <a:srgbClr val="D9D9D9"/>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Standardization (Z value)</a:t>
            </a:r>
            <a:endParaRPr/>
          </a:p>
        </p:txBody>
      </p:sp>
      <p:pic>
        <p:nvPicPr>
          <p:cNvPr id="229" name="Google Shape;229;p30"/>
          <p:cNvPicPr preferRelativeResize="0"/>
          <p:nvPr/>
        </p:nvPicPr>
        <p:blipFill>
          <a:blip r:embed="rId3">
            <a:alphaModFix/>
          </a:blip>
          <a:stretch>
            <a:fillRect/>
          </a:stretch>
        </p:blipFill>
        <p:spPr>
          <a:xfrm>
            <a:off x="1488875" y="757325"/>
            <a:ext cx="6166249" cy="2389425"/>
          </a:xfrm>
          <a:prstGeom prst="rect">
            <a:avLst/>
          </a:prstGeom>
          <a:noFill/>
          <a:ln>
            <a:noFill/>
          </a:ln>
        </p:spPr>
      </p:pic>
      <p:pic>
        <p:nvPicPr>
          <p:cNvPr id="230" name="Google Shape;230;p30"/>
          <p:cNvPicPr preferRelativeResize="0"/>
          <p:nvPr/>
        </p:nvPicPr>
        <p:blipFill>
          <a:blip r:embed="rId4">
            <a:alphaModFix/>
          </a:blip>
          <a:stretch>
            <a:fillRect/>
          </a:stretch>
        </p:blipFill>
        <p:spPr>
          <a:xfrm>
            <a:off x="338675" y="3570713"/>
            <a:ext cx="2256500" cy="1033100"/>
          </a:xfrm>
          <a:prstGeom prst="rect">
            <a:avLst/>
          </a:prstGeom>
          <a:noFill/>
          <a:ln>
            <a:noFill/>
          </a:ln>
        </p:spPr>
      </p:pic>
      <p:pic>
        <p:nvPicPr>
          <p:cNvPr id="231" name="Google Shape;231;p30"/>
          <p:cNvPicPr preferRelativeResize="0"/>
          <p:nvPr/>
        </p:nvPicPr>
        <p:blipFill>
          <a:blip r:embed="rId5">
            <a:alphaModFix/>
          </a:blip>
          <a:stretch>
            <a:fillRect/>
          </a:stretch>
        </p:blipFill>
        <p:spPr>
          <a:xfrm>
            <a:off x="3053625" y="3285025"/>
            <a:ext cx="5680727" cy="1604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Standardization (Z value)</a:t>
            </a:r>
            <a:endParaRPr/>
          </a:p>
        </p:txBody>
      </p:sp>
      <p:pic>
        <p:nvPicPr>
          <p:cNvPr id="237" name="Google Shape;237;p31"/>
          <p:cNvPicPr preferRelativeResize="0"/>
          <p:nvPr/>
        </p:nvPicPr>
        <p:blipFill>
          <a:blip r:embed="rId3">
            <a:alphaModFix/>
          </a:blip>
          <a:stretch>
            <a:fillRect/>
          </a:stretch>
        </p:blipFill>
        <p:spPr>
          <a:xfrm>
            <a:off x="406375" y="1568238"/>
            <a:ext cx="3940625" cy="3073825"/>
          </a:xfrm>
          <a:prstGeom prst="rect">
            <a:avLst/>
          </a:prstGeom>
          <a:noFill/>
          <a:ln>
            <a:noFill/>
          </a:ln>
        </p:spPr>
      </p:pic>
      <p:pic>
        <p:nvPicPr>
          <p:cNvPr id="238" name="Google Shape;238;p31"/>
          <p:cNvPicPr preferRelativeResize="0"/>
          <p:nvPr/>
        </p:nvPicPr>
        <p:blipFill>
          <a:blip r:embed="rId4">
            <a:alphaModFix/>
          </a:blip>
          <a:stretch>
            <a:fillRect/>
          </a:stretch>
        </p:blipFill>
        <p:spPr>
          <a:xfrm>
            <a:off x="4843163" y="1568250"/>
            <a:ext cx="3923237" cy="3073800"/>
          </a:xfrm>
          <a:prstGeom prst="rect">
            <a:avLst/>
          </a:prstGeom>
          <a:noFill/>
          <a:ln>
            <a:noFill/>
          </a:ln>
        </p:spPr>
      </p:pic>
      <p:sp>
        <p:nvSpPr>
          <p:cNvPr id="239" name="Google Shape;239;p31"/>
          <p:cNvSpPr txBox="1"/>
          <p:nvPr/>
        </p:nvSpPr>
        <p:spPr>
          <a:xfrm>
            <a:off x="1417125" y="910175"/>
            <a:ext cx="19191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Original Histogram</a:t>
            </a:r>
            <a:endParaRPr b="1">
              <a:solidFill>
                <a:schemeClr val="dk1"/>
              </a:solidFill>
              <a:latin typeface="Roboto"/>
              <a:ea typeface="Roboto"/>
              <a:cs typeface="Roboto"/>
              <a:sym typeface="Roboto"/>
            </a:endParaRPr>
          </a:p>
        </p:txBody>
      </p:sp>
      <p:sp>
        <p:nvSpPr>
          <p:cNvPr id="240" name="Google Shape;240;p31"/>
          <p:cNvSpPr txBox="1"/>
          <p:nvPr/>
        </p:nvSpPr>
        <p:spPr>
          <a:xfrm>
            <a:off x="5564588" y="910175"/>
            <a:ext cx="24804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Standardized</a:t>
            </a:r>
            <a:r>
              <a:rPr b="1" lang="en">
                <a:solidFill>
                  <a:schemeClr val="dk1"/>
                </a:solidFill>
                <a:latin typeface="Roboto"/>
                <a:ea typeface="Roboto"/>
                <a:cs typeface="Roboto"/>
                <a:sym typeface="Roboto"/>
              </a:rPr>
              <a:t> Histogram</a:t>
            </a:r>
            <a:endParaRPr b="1">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from the first session</a:t>
            </a:r>
            <a:endParaRPr/>
          </a:p>
        </p:txBody>
      </p:sp>
      <p:pic>
        <p:nvPicPr>
          <p:cNvPr id="74" name="Google Shape;74;p14"/>
          <p:cNvPicPr preferRelativeResize="0"/>
          <p:nvPr/>
        </p:nvPicPr>
        <p:blipFill>
          <a:blip r:embed="rId3">
            <a:alphaModFix/>
          </a:blip>
          <a:stretch>
            <a:fillRect/>
          </a:stretch>
        </p:blipFill>
        <p:spPr>
          <a:xfrm>
            <a:off x="152400" y="847650"/>
            <a:ext cx="8839204" cy="40418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 Max Scaling (Normalization)</a:t>
            </a:r>
            <a:endParaRPr/>
          </a:p>
        </p:txBody>
      </p:sp>
      <p:sp>
        <p:nvSpPr>
          <p:cNvPr id="246" name="Google Shape;246;p32"/>
          <p:cNvSpPr txBox="1"/>
          <p:nvPr/>
        </p:nvSpPr>
        <p:spPr>
          <a:xfrm>
            <a:off x="740825" y="1326450"/>
            <a:ext cx="40641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Rescales feature values from 0 to 1</a:t>
            </a:r>
            <a:endParaRPr sz="1200">
              <a:latin typeface="Roboto"/>
              <a:ea typeface="Roboto"/>
              <a:cs typeface="Roboto"/>
              <a:sym typeface="Roboto"/>
            </a:endParaRPr>
          </a:p>
        </p:txBody>
      </p:sp>
      <p:pic>
        <p:nvPicPr>
          <p:cNvPr id="247" name="Google Shape;247;p32"/>
          <p:cNvPicPr preferRelativeResize="0"/>
          <p:nvPr/>
        </p:nvPicPr>
        <p:blipFill>
          <a:blip r:embed="rId3">
            <a:alphaModFix/>
          </a:blip>
          <a:stretch>
            <a:fillRect/>
          </a:stretch>
        </p:blipFill>
        <p:spPr>
          <a:xfrm>
            <a:off x="740825" y="1834863"/>
            <a:ext cx="3059300" cy="793775"/>
          </a:xfrm>
          <a:prstGeom prst="rect">
            <a:avLst/>
          </a:prstGeom>
          <a:noFill/>
          <a:ln>
            <a:noFill/>
          </a:ln>
        </p:spPr>
      </p:pic>
      <p:pic>
        <p:nvPicPr>
          <p:cNvPr id="248" name="Google Shape;248;p32"/>
          <p:cNvPicPr preferRelativeResize="0"/>
          <p:nvPr/>
        </p:nvPicPr>
        <p:blipFill>
          <a:blip r:embed="rId4">
            <a:alphaModFix/>
          </a:blip>
          <a:stretch>
            <a:fillRect/>
          </a:stretch>
        </p:blipFill>
        <p:spPr>
          <a:xfrm>
            <a:off x="5124002" y="823750"/>
            <a:ext cx="3660149" cy="1983450"/>
          </a:xfrm>
          <a:prstGeom prst="rect">
            <a:avLst/>
          </a:prstGeom>
          <a:noFill/>
          <a:ln>
            <a:noFill/>
          </a:ln>
        </p:spPr>
      </p:pic>
      <p:sp>
        <p:nvSpPr>
          <p:cNvPr id="249" name="Google Shape;249;p32"/>
          <p:cNvSpPr txBox="1"/>
          <p:nvPr/>
        </p:nvSpPr>
        <p:spPr>
          <a:xfrm>
            <a:off x="6744750" y="2845175"/>
            <a:ext cx="21801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Poorly scaled function</a:t>
            </a:r>
            <a:endParaRPr b="1">
              <a:solidFill>
                <a:schemeClr val="dk1"/>
              </a:solidFill>
              <a:latin typeface="Roboto"/>
              <a:ea typeface="Roboto"/>
              <a:cs typeface="Roboto"/>
              <a:sym typeface="Roboto"/>
            </a:endParaRPr>
          </a:p>
        </p:txBody>
      </p:sp>
      <p:pic>
        <p:nvPicPr>
          <p:cNvPr id="250" name="Google Shape;250;p32"/>
          <p:cNvPicPr preferRelativeResize="0"/>
          <p:nvPr/>
        </p:nvPicPr>
        <p:blipFill>
          <a:blip r:embed="rId5">
            <a:alphaModFix/>
          </a:blip>
          <a:stretch>
            <a:fillRect/>
          </a:stretch>
        </p:blipFill>
        <p:spPr>
          <a:xfrm>
            <a:off x="1077937" y="3433339"/>
            <a:ext cx="6988125" cy="1550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 Max Scaling (Normalization)</a:t>
            </a:r>
            <a:endParaRPr/>
          </a:p>
        </p:txBody>
      </p:sp>
      <p:pic>
        <p:nvPicPr>
          <p:cNvPr id="256" name="Google Shape;256;p33"/>
          <p:cNvPicPr preferRelativeResize="0"/>
          <p:nvPr/>
        </p:nvPicPr>
        <p:blipFill>
          <a:blip r:embed="rId3">
            <a:alphaModFix/>
          </a:blip>
          <a:stretch>
            <a:fillRect/>
          </a:stretch>
        </p:blipFill>
        <p:spPr>
          <a:xfrm>
            <a:off x="406375" y="1568238"/>
            <a:ext cx="3940625" cy="3073825"/>
          </a:xfrm>
          <a:prstGeom prst="rect">
            <a:avLst/>
          </a:prstGeom>
          <a:noFill/>
          <a:ln>
            <a:noFill/>
          </a:ln>
        </p:spPr>
      </p:pic>
      <p:sp>
        <p:nvSpPr>
          <p:cNvPr id="257" name="Google Shape;257;p33"/>
          <p:cNvSpPr txBox="1"/>
          <p:nvPr/>
        </p:nvSpPr>
        <p:spPr>
          <a:xfrm>
            <a:off x="1417125" y="910175"/>
            <a:ext cx="19191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Original Histogram</a:t>
            </a:r>
            <a:endParaRPr b="1">
              <a:solidFill>
                <a:schemeClr val="dk1"/>
              </a:solidFill>
              <a:latin typeface="Roboto"/>
              <a:ea typeface="Roboto"/>
              <a:cs typeface="Roboto"/>
              <a:sym typeface="Roboto"/>
            </a:endParaRPr>
          </a:p>
        </p:txBody>
      </p:sp>
      <p:sp>
        <p:nvSpPr>
          <p:cNvPr id="258" name="Google Shape;258;p33"/>
          <p:cNvSpPr txBox="1"/>
          <p:nvPr/>
        </p:nvSpPr>
        <p:spPr>
          <a:xfrm>
            <a:off x="5564588" y="910175"/>
            <a:ext cx="2480400" cy="4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Normalized</a:t>
            </a:r>
            <a:r>
              <a:rPr b="1" lang="en">
                <a:solidFill>
                  <a:schemeClr val="dk1"/>
                </a:solidFill>
                <a:latin typeface="Roboto"/>
                <a:ea typeface="Roboto"/>
                <a:cs typeface="Roboto"/>
                <a:sym typeface="Roboto"/>
              </a:rPr>
              <a:t> Histogram</a:t>
            </a:r>
            <a:endParaRPr b="1">
              <a:solidFill>
                <a:schemeClr val="dk1"/>
              </a:solidFill>
              <a:latin typeface="Roboto"/>
              <a:ea typeface="Roboto"/>
              <a:cs typeface="Roboto"/>
              <a:sym typeface="Roboto"/>
            </a:endParaRPr>
          </a:p>
        </p:txBody>
      </p:sp>
      <p:pic>
        <p:nvPicPr>
          <p:cNvPr id="259" name="Google Shape;259;p33"/>
          <p:cNvPicPr preferRelativeResize="0"/>
          <p:nvPr/>
        </p:nvPicPr>
        <p:blipFill>
          <a:blip r:embed="rId4">
            <a:alphaModFix/>
          </a:blip>
          <a:stretch>
            <a:fillRect/>
          </a:stretch>
        </p:blipFill>
        <p:spPr>
          <a:xfrm>
            <a:off x="4847425" y="1568250"/>
            <a:ext cx="3914741" cy="307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Bins</a:t>
            </a:r>
            <a:endParaRPr/>
          </a:p>
        </p:txBody>
      </p:sp>
      <p:pic>
        <p:nvPicPr>
          <p:cNvPr id="265" name="Google Shape;265;p34"/>
          <p:cNvPicPr preferRelativeResize="0"/>
          <p:nvPr/>
        </p:nvPicPr>
        <p:blipFill>
          <a:blip r:embed="rId3">
            <a:alphaModFix/>
          </a:blip>
          <a:stretch>
            <a:fillRect/>
          </a:stretch>
        </p:blipFill>
        <p:spPr>
          <a:xfrm>
            <a:off x="2545162" y="750450"/>
            <a:ext cx="5964776" cy="2070275"/>
          </a:xfrm>
          <a:prstGeom prst="rect">
            <a:avLst/>
          </a:prstGeom>
          <a:noFill/>
          <a:ln>
            <a:noFill/>
          </a:ln>
        </p:spPr>
      </p:pic>
      <p:pic>
        <p:nvPicPr>
          <p:cNvPr id="266" name="Google Shape;266;p34"/>
          <p:cNvPicPr preferRelativeResize="0"/>
          <p:nvPr/>
        </p:nvPicPr>
        <p:blipFill>
          <a:blip r:embed="rId4">
            <a:alphaModFix/>
          </a:blip>
          <a:stretch>
            <a:fillRect/>
          </a:stretch>
        </p:blipFill>
        <p:spPr>
          <a:xfrm>
            <a:off x="364300" y="750450"/>
            <a:ext cx="2037506" cy="2070276"/>
          </a:xfrm>
          <a:prstGeom prst="rect">
            <a:avLst/>
          </a:prstGeom>
          <a:noFill/>
          <a:ln>
            <a:noFill/>
          </a:ln>
        </p:spPr>
      </p:pic>
      <p:pic>
        <p:nvPicPr>
          <p:cNvPr id="267" name="Google Shape;267;p34"/>
          <p:cNvPicPr preferRelativeResize="0"/>
          <p:nvPr/>
        </p:nvPicPr>
        <p:blipFill>
          <a:blip r:embed="rId5">
            <a:alphaModFix/>
          </a:blip>
          <a:stretch>
            <a:fillRect/>
          </a:stretch>
        </p:blipFill>
        <p:spPr>
          <a:xfrm>
            <a:off x="3439421" y="2977500"/>
            <a:ext cx="5070529" cy="1992600"/>
          </a:xfrm>
          <a:prstGeom prst="rect">
            <a:avLst/>
          </a:prstGeom>
          <a:noFill/>
          <a:ln>
            <a:noFill/>
          </a:ln>
        </p:spPr>
      </p:pic>
      <p:sp>
        <p:nvSpPr>
          <p:cNvPr id="268" name="Google Shape;268;p34"/>
          <p:cNvSpPr txBox="1"/>
          <p:nvPr/>
        </p:nvSpPr>
        <p:spPr>
          <a:xfrm>
            <a:off x="364300" y="3532800"/>
            <a:ext cx="2744700" cy="1377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Helps preventing overfitting</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Adds additional features to the model to understand the data</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Splitting into columns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 Transformations</a:t>
            </a:r>
            <a:endParaRPr/>
          </a:p>
        </p:txBody>
      </p:sp>
      <p:sp>
        <p:nvSpPr>
          <p:cNvPr id="274" name="Google Shape;274;p35"/>
          <p:cNvSpPr txBox="1"/>
          <p:nvPr/>
        </p:nvSpPr>
        <p:spPr>
          <a:xfrm>
            <a:off x="409225" y="987775"/>
            <a:ext cx="7069800" cy="133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Logarithmic transformation (only positive values)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Helps with skew features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Features closer to normal distribution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Some differences in a feature are not linear; age for example.</a:t>
            </a:r>
            <a:endParaRPr sz="1200">
              <a:latin typeface="Roboto"/>
              <a:ea typeface="Roboto"/>
              <a:cs typeface="Roboto"/>
              <a:sym typeface="Roboto"/>
            </a:endParaRPr>
          </a:p>
        </p:txBody>
      </p:sp>
      <p:pic>
        <p:nvPicPr>
          <p:cNvPr id="275" name="Google Shape;275;p35"/>
          <p:cNvPicPr preferRelativeResize="0"/>
          <p:nvPr/>
        </p:nvPicPr>
        <p:blipFill>
          <a:blip r:embed="rId3">
            <a:alphaModFix/>
          </a:blip>
          <a:stretch>
            <a:fillRect/>
          </a:stretch>
        </p:blipFill>
        <p:spPr>
          <a:xfrm>
            <a:off x="6634600" y="898250"/>
            <a:ext cx="1890275" cy="1423016"/>
          </a:xfrm>
          <a:prstGeom prst="rect">
            <a:avLst/>
          </a:prstGeom>
          <a:noFill/>
          <a:ln>
            <a:noFill/>
          </a:ln>
        </p:spPr>
      </p:pic>
      <p:pic>
        <p:nvPicPr>
          <p:cNvPr id="276" name="Google Shape;276;p35"/>
          <p:cNvPicPr preferRelativeResize="0"/>
          <p:nvPr/>
        </p:nvPicPr>
        <p:blipFill>
          <a:blip r:embed="rId4">
            <a:alphaModFix/>
          </a:blip>
          <a:stretch>
            <a:fillRect/>
          </a:stretch>
        </p:blipFill>
        <p:spPr>
          <a:xfrm>
            <a:off x="328800" y="2622421"/>
            <a:ext cx="2543175" cy="1980604"/>
          </a:xfrm>
          <a:prstGeom prst="rect">
            <a:avLst/>
          </a:prstGeom>
          <a:noFill/>
          <a:ln>
            <a:noFill/>
          </a:ln>
        </p:spPr>
      </p:pic>
      <p:sp>
        <p:nvSpPr>
          <p:cNvPr id="277" name="Google Shape;277;p35"/>
          <p:cNvSpPr txBox="1"/>
          <p:nvPr/>
        </p:nvSpPr>
        <p:spPr>
          <a:xfrm>
            <a:off x="732488" y="4670775"/>
            <a:ext cx="17358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Log transformation</a:t>
            </a:r>
            <a:endParaRPr b="1" sz="1200">
              <a:solidFill>
                <a:schemeClr val="dk1"/>
              </a:solidFill>
              <a:latin typeface="Roboto"/>
              <a:ea typeface="Roboto"/>
              <a:cs typeface="Roboto"/>
              <a:sym typeface="Roboto"/>
            </a:endParaRPr>
          </a:p>
        </p:txBody>
      </p:sp>
      <p:pic>
        <p:nvPicPr>
          <p:cNvPr id="278" name="Google Shape;278;p35"/>
          <p:cNvPicPr preferRelativeResize="0"/>
          <p:nvPr/>
        </p:nvPicPr>
        <p:blipFill>
          <a:blip r:embed="rId5">
            <a:alphaModFix/>
          </a:blip>
          <a:stretch>
            <a:fillRect/>
          </a:stretch>
        </p:blipFill>
        <p:spPr>
          <a:xfrm>
            <a:off x="2950175" y="2622425"/>
            <a:ext cx="3497323" cy="2142400"/>
          </a:xfrm>
          <a:prstGeom prst="rect">
            <a:avLst/>
          </a:prstGeom>
          <a:noFill/>
          <a:ln>
            <a:noFill/>
          </a:ln>
        </p:spPr>
      </p:pic>
      <p:pic>
        <p:nvPicPr>
          <p:cNvPr id="279" name="Google Shape;279;p35"/>
          <p:cNvPicPr preferRelativeResize="0"/>
          <p:nvPr/>
        </p:nvPicPr>
        <p:blipFill>
          <a:blip r:embed="rId6">
            <a:alphaModFix/>
          </a:blip>
          <a:stretch>
            <a:fillRect/>
          </a:stretch>
        </p:blipFill>
        <p:spPr>
          <a:xfrm>
            <a:off x="6447500" y="3824675"/>
            <a:ext cx="2425225" cy="940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85" name="Google Shape;285;p36"/>
          <p:cNvSpPr/>
          <p:nvPr/>
        </p:nvSpPr>
        <p:spPr>
          <a:xfrm>
            <a:off x="921325" y="26850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3</a:t>
            </a:r>
            <a:endParaRPr b="1" sz="1000">
              <a:solidFill>
                <a:srgbClr val="FFFFFF"/>
              </a:solidFill>
            </a:endParaRPr>
          </a:p>
        </p:txBody>
      </p:sp>
      <p:sp>
        <p:nvSpPr>
          <p:cNvPr id="286" name="Google Shape;286;p36"/>
          <p:cNvSpPr txBox="1"/>
          <p:nvPr/>
        </p:nvSpPr>
        <p:spPr>
          <a:xfrm>
            <a:off x="1481100" y="26850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Normalization (Numerical Variables)</a:t>
            </a:r>
            <a:endParaRPr>
              <a:solidFill>
                <a:srgbClr val="D9D9D9"/>
              </a:solidFill>
              <a:latin typeface="Roboto"/>
              <a:ea typeface="Roboto"/>
              <a:cs typeface="Roboto"/>
              <a:sym typeface="Roboto"/>
            </a:endParaRPr>
          </a:p>
        </p:txBody>
      </p:sp>
      <p:sp>
        <p:nvSpPr>
          <p:cNvPr id="287" name="Google Shape;287;p36"/>
          <p:cNvSpPr/>
          <p:nvPr/>
        </p:nvSpPr>
        <p:spPr>
          <a:xfrm>
            <a:off x="921325" y="34664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4</a:t>
            </a:r>
            <a:endParaRPr b="1" sz="1000">
              <a:solidFill>
                <a:srgbClr val="FFFFFF"/>
              </a:solidFill>
            </a:endParaRPr>
          </a:p>
        </p:txBody>
      </p:sp>
      <p:sp>
        <p:nvSpPr>
          <p:cNvPr id="288" name="Google Shape;288;p36"/>
          <p:cNvSpPr txBox="1"/>
          <p:nvPr/>
        </p:nvSpPr>
        <p:spPr>
          <a:xfrm>
            <a:off x="1481100" y="3466450"/>
            <a:ext cx="4444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Embeddings (Categorical Variables)</a:t>
            </a:r>
            <a:endParaRPr>
              <a:latin typeface="Roboto"/>
              <a:ea typeface="Roboto"/>
              <a:cs typeface="Roboto"/>
              <a:sym typeface="Roboto"/>
            </a:endParaRPr>
          </a:p>
        </p:txBody>
      </p:sp>
      <p:sp>
        <p:nvSpPr>
          <p:cNvPr id="289" name="Google Shape;289;p36"/>
          <p:cNvSpPr/>
          <p:nvPr/>
        </p:nvSpPr>
        <p:spPr>
          <a:xfrm>
            <a:off x="921325" y="42478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5</a:t>
            </a:r>
            <a:endParaRPr b="1" sz="1000">
              <a:solidFill>
                <a:srgbClr val="FFFFFF"/>
              </a:solidFill>
            </a:endParaRPr>
          </a:p>
        </p:txBody>
      </p:sp>
      <p:sp>
        <p:nvSpPr>
          <p:cNvPr id="290" name="Google Shape;290;p36"/>
          <p:cNvSpPr txBox="1"/>
          <p:nvPr/>
        </p:nvSpPr>
        <p:spPr>
          <a:xfrm>
            <a:off x="1481100" y="42478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Splitting Sets</a:t>
            </a:r>
            <a:endParaRPr>
              <a:solidFill>
                <a:srgbClr val="D9D9D9"/>
              </a:solidFill>
              <a:latin typeface="Roboto"/>
              <a:ea typeface="Roboto"/>
              <a:cs typeface="Roboto"/>
              <a:sym typeface="Roboto"/>
            </a:endParaRPr>
          </a:p>
        </p:txBody>
      </p:sp>
      <p:sp>
        <p:nvSpPr>
          <p:cNvPr id="291" name="Google Shape;291;p36"/>
          <p:cNvSpPr/>
          <p:nvPr/>
        </p:nvSpPr>
        <p:spPr>
          <a:xfrm>
            <a:off x="921325" y="19036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p:txBody>
      </p:sp>
      <p:sp>
        <p:nvSpPr>
          <p:cNvPr id="292" name="Google Shape;292;p36"/>
          <p:cNvSpPr txBox="1"/>
          <p:nvPr/>
        </p:nvSpPr>
        <p:spPr>
          <a:xfrm>
            <a:off x="1481100" y="19036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Outliers</a:t>
            </a:r>
            <a:endParaRPr>
              <a:solidFill>
                <a:srgbClr val="D9D9D9"/>
              </a:solidFill>
              <a:latin typeface="Roboto"/>
              <a:ea typeface="Roboto"/>
              <a:cs typeface="Roboto"/>
              <a:sym typeface="Roboto"/>
            </a:endParaRPr>
          </a:p>
        </p:txBody>
      </p:sp>
      <p:sp>
        <p:nvSpPr>
          <p:cNvPr id="293" name="Google Shape;293;p36"/>
          <p:cNvSpPr/>
          <p:nvPr/>
        </p:nvSpPr>
        <p:spPr>
          <a:xfrm>
            <a:off x="921325" y="11222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p:txBody>
      </p:sp>
      <p:sp>
        <p:nvSpPr>
          <p:cNvPr id="294" name="Google Shape;294;p36"/>
          <p:cNvSpPr txBox="1"/>
          <p:nvPr/>
        </p:nvSpPr>
        <p:spPr>
          <a:xfrm>
            <a:off x="1481100" y="11222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Missing Data</a:t>
            </a:r>
            <a:endParaRPr>
              <a:solidFill>
                <a:srgbClr val="D9D9D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Label Encoding</a:t>
            </a:r>
            <a:endParaRPr/>
          </a:p>
        </p:txBody>
      </p:sp>
      <p:pic>
        <p:nvPicPr>
          <p:cNvPr id="300" name="Google Shape;300;p37"/>
          <p:cNvPicPr preferRelativeResize="0"/>
          <p:nvPr/>
        </p:nvPicPr>
        <p:blipFill rotWithShape="1">
          <a:blip r:embed="rId3">
            <a:alphaModFix/>
          </a:blip>
          <a:srcRect b="0" l="0" r="52919" t="0"/>
          <a:stretch/>
        </p:blipFill>
        <p:spPr>
          <a:xfrm>
            <a:off x="5102596" y="768875"/>
            <a:ext cx="3714828" cy="2584000"/>
          </a:xfrm>
          <a:prstGeom prst="rect">
            <a:avLst/>
          </a:prstGeom>
          <a:noFill/>
          <a:ln>
            <a:noFill/>
          </a:ln>
        </p:spPr>
      </p:pic>
      <p:sp>
        <p:nvSpPr>
          <p:cNvPr id="301" name="Google Shape;301;p37"/>
          <p:cNvSpPr txBox="1"/>
          <p:nvPr/>
        </p:nvSpPr>
        <p:spPr>
          <a:xfrm>
            <a:off x="205425" y="821700"/>
            <a:ext cx="4305900" cy="111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Label encoders allow us to transform a categorical variable to a numerical variable.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Some frameworks only allow </a:t>
            </a:r>
            <a:r>
              <a:rPr lang="en" sz="1200">
                <a:latin typeface="Roboto"/>
                <a:ea typeface="Roboto"/>
                <a:cs typeface="Roboto"/>
                <a:sym typeface="Roboto"/>
              </a:rPr>
              <a:t>numeric</a:t>
            </a:r>
            <a:r>
              <a:rPr lang="en" sz="1200">
                <a:latin typeface="Roboto"/>
                <a:ea typeface="Roboto"/>
                <a:cs typeface="Roboto"/>
                <a:sym typeface="Roboto"/>
              </a:rPr>
              <a:t> variables (Tensorflow, Keras, Pytorch)</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Useful for transforming </a:t>
            </a:r>
            <a:r>
              <a:rPr b="1" i="1" lang="en" sz="1200">
                <a:latin typeface="Roboto"/>
                <a:ea typeface="Roboto"/>
                <a:cs typeface="Roboto"/>
                <a:sym typeface="Roboto"/>
              </a:rPr>
              <a:t>y</a:t>
            </a:r>
            <a:r>
              <a:rPr lang="en" sz="1200">
                <a:latin typeface="Roboto"/>
                <a:ea typeface="Roboto"/>
                <a:cs typeface="Roboto"/>
                <a:sym typeface="Roboto"/>
              </a:rPr>
              <a:t> into classification models.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302" name="Google Shape;302;p37"/>
          <p:cNvPicPr preferRelativeResize="0"/>
          <p:nvPr/>
        </p:nvPicPr>
        <p:blipFill>
          <a:blip r:embed="rId4">
            <a:alphaModFix/>
          </a:blip>
          <a:stretch>
            <a:fillRect/>
          </a:stretch>
        </p:blipFill>
        <p:spPr>
          <a:xfrm>
            <a:off x="853300" y="2121424"/>
            <a:ext cx="3010150" cy="1210425"/>
          </a:xfrm>
          <a:prstGeom prst="rect">
            <a:avLst/>
          </a:prstGeom>
          <a:noFill/>
          <a:ln>
            <a:noFill/>
          </a:ln>
        </p:spPr>
      </p:pic>
      <p:sp>
        <p:nvSpPr>
          <p:cNvPr id="303" name="Google Shape;303;p37"/>
          <p:cNvSpPr txBox="1"/>
          <p:nvPr/>
        </p:nvSpPr>
        <p:spPr>
          <a:xfrm>
            <a:off x="639975" y="4026025"/>
            <a:ext cx="1287900" cy="5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CatEncoders</a:t>
            </a:r>
            <a:endParaRPr b="1">
              <a:solidFill>
                <a:schemeClr val="dk1"/>
              </a:solidFill>
              <a:latin typeface="Roboto"/>
              <a:ea typeface="Roboto"/>
              <a:cs typeface="Roboto"/>
              <a:sym typeface="Roboto"/>
            </a:endParaRPr>
          </a:p>
        </p:txBody>
      </p:sp>
      <p:pic>
        <p:nvPicPr>
          <p:cNvPr id="304" name="Google Shape;304;p37"/>
          <p:cNvPicPr preferRelativeResize="0"/>
          <p:nvPr/>
        </p:nvPicPr>
        <p:blipFill>
          <a:blip r:embed="rId5">
            <a:alphaModFix/>
          </a:blip>
          <a:stretch>
            <a:fillRect/>
          </a:stretch>
        </p:blipFill>
        <p:spPr>
          <a:xfrm>
            <a:off x="2283550" y="3552975"/>
            <a:ext cx="2482976" cy="1477125"/>
          </a:xfrm>
          <a:prstGeom prst="rect">
            <a:avLst/>
          </a:prstGeom>
          <a:noFill/>
          <a:ln>
            <a:noFill/>
          </a:ln>
        </p:spPr>
      </p:pic>
      <p:pic>
        <p:nvPicPr>
          <p:cNvPr id="305" name="Google Shape;305;p37"/>
          <p:cNvPicPr preferRelativeResize="0"/>
          <p:nvPr/>
        </p:nvPicPr>
        <p:blipFill>
          <a:blip r:embed="rId6">
            <a:alphaModFix/>
          </a:blip>
          <a:stretch>
            <a:fillRect/>
          </a:stretch>
        </p:blipFill>
        <p:spPr>
          <a:xfrm>
            <a:off x="5100309" y="3552975"/>
            <a:ext cx="3842217" cy="147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One Hot Encoding</a:t>
            </a:r>
            <a:endParaRPr/>
          </a:p>
        </p:txBody>
      </p:sp>
      <p:sp>
        <p:nvSpPr>
          <p:cNvPr id="311" name="Google Shape;311;p38"/>
          <p:cNvSpPr txBox="1"/>
          <p:nvPr/>
        </p:nvSpPr>
        <p:spPr>
          <a:xfrm>
            <a:off x="205425" y="821700"/>
            <a:ext cx="4551000" cy="25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Used to transform a categorical variable into as many binary vectors as categories (levels)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Why </a:t>
            </a:r>
            <a:r>
              <a:rPr i="1" lang="en" sz="1200">
                <a:latin typeface="Roboto"/>
                <a:ea typeface="Roboto"/>
                <a:cs typeface="Roboto"/>
                <a:sym typeface="Roboto"/>
              </a:rPr>
              <a:t>“One Hot”</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Dummy variables are used to fit models, allowing to assume a natural ordering between categories. Some of them are present and some aren’t.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Giving a computer categorical variables is talking in a different language that the machine doesn’t understand.</a:t>
            </a:r>
            <a:endParaRPr sz="1200">
              <a:latin typeface="Roboto"/>
              <a:ea typeface="Roboto"/>
              <a:cs typeface="Roboto"/>
              <a:sym typeface="Roboto"/>
            </a:endParaRPr>
          </a:p>
        </p:txBody>
      </p:sp>
      <p:pic>
        <p:nvPicPr>
          <p:cNvPr id="312" name="Google Shape;312;p38"/>
          <p:cNvPicPr preferRelativeResize="0"/>
          <p:nvPr/>
        </p:nvPicPr>
        <p:blipFill rotWithShape="1">
          <a:blip r:embed="rId3">
            <a:alphaModFix/>
          </a:blip>
          <a:srcRect b="0" l="52919" r="0" t="0"/>
          <a:stretch/>
        </p:blipFill>
        <p:spPr>
          <a:xfrm>
            <a:off x="5102596" y="768875"/>
            <a:ext cx="3714828" cy="2584000"/>
          </a:xfrm>
          <a:prstGeom prst="rect">
            <a:avLst/>
          </a:prstGeom>
          <a:noFill/>
          <a:ln>
            <a:noFill/>
          </a:ln>
        </p:spPr>
      </p:pic>
      <p:pic>
        <p:nvPicPr>
          <p:cNvPr id="313" name="Google Shape;313;p38"/>
          <p:cNvPicPr preferRelativeResize="0"/>
          <p:nvPr/>
        </p:nvPicPr>
        <p:blipFill>
          <a:blip r:embed="rId4">
            <a:alphaModFix/>
          </a:blip>
          <a:stretch>
            <a:fillRect/>
          </a:stretch>
        </p:blipFill>
        <p:spPr>
          <a:xfrm>
            <a:off x="4515551" y="3650575"/>
            <a:ext cx="4301875" cy="1138725"/>
          </a:xfrm>
          <a:prstGeom prst="rect">
            <a:avLst/>
          </a:prstGeom>
          <a:noFill/>
          <a:ln>
            <a:noFill/>
          </a:ln>
        </p:spPr>
      </p:pic>
      <p:pic>
        <p:nvPicPr>
          <p:cNvPr id="314" name="Google Shape;314;p38"/>
          <p:cNvPicPr preferRelativeResize="0"/>
          <p:nvPr/>
        </p:nvPicPr>
        <p:blipFill>
          <a:blip r:embed="rId5">
            <a:alphaModFix/>
          </a:blip>
          <a:stretch>
            <a:fillRect/>
          </a:stretch>
        </p:blipFill>
        <p:spPr>
          <a:xfrm>
            <a:off x="671200" y="3213000"/>
            <a:ext cx="3714826" cy="1576296"/>
          </a:xfrm>
          <a:prstGeom prst="rect">
            <a:avLst/>
          </a:prstGeom>
          <a:noFill/>
          <a:ln>
            <a:noFill/>
          </a:ln>
        </p:spPr>
      </p:pic>
      <p:sp>
        <p:nvSpPr>
          <p:cNvPr id="315" name="Google Shape;315;p38"/>
          <p:cNvSpPr txBox="1"/>
          <p:nvPr/>
        </p:nvSpPr>
        <p:spPr>
          <a:xfrm>
            <a:off x="98250" y="3032600"/>
            <a:ext cx="1287900" cy="5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caret</a:t>
            </a:r>
            <a:endParaRPr b="1">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GloVe (Global Vectors)</a:t>
            </a:r>
            <a:endParaRPr/>
          </a:p>
        </p:txBody>
      </p:sp>
      <p:sp>
        <p:nvSpPr>
          <p:cNvPr id="321" name="Google Shape;321;p39"/>
          <p:cNvSpPr txBox="1"/>
          <p:nvPr/>
        </p:nvSpPr>
        <p:spPr>
          <a:xfrm>
            <a:off x="205425" y="821700"/>
            <a:ext cx="8719500" cy="11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Ratios of word-word co-occurrence probabilities have the potential for encoding some form of meaning which can be encoded as vector differences.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Pre-trained library; GloVe is designed in order that such vector differences capture as much as possible the meaning specified by the juxtaposition of two words.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322" name="Google Shape;322;p39"/>
          <p:cNvPicPr preferRelativeResize="0"/>
          <p:nvPr/>
        </p:nvPicPr>
        <p:blipFill>
          <a:blip r:embed="rId3">
            <a:alphaModFix/>
          </a:blip>
          <a:stretch>
            <a:fillRect/>
          </a:stretch>
        </p:blipFill>
        <p:spPr>
          <a:xfrm>
            <a:off x="152400" y="2160000"/>
            <a:ext cx="8839199" cy="23155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Skipgrams and Bag of Words (n-grams)</a:t>
            </a:r>
            <a:endParaRPr/>
          </a:p>
        </p:txBody>
      </p:sp>
      <p:sp>
        <p:nvSpPr>
          <p:cNvPr id="328" name="Google Shape;328;p40"/>
          <p:cNvSpPr txBox="1"/>
          <p:nvPr/>
        </p:nvSpPr>
        <p:spPr>
          <a:xfrm>
            <a:off x="205425" y="821700"/>
            <a:ext cx="8719500" cy="11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The ‘n’ in n-grams is usually considered a number. So, for example, a 2-gram search will find all 2-item contiguous sequences in a corpus, while a 5-gram search will find all 5-item contiguous sequences in a corpus.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Whereas an n-gram search can only find patterns such as [A+B], skipgrams can find both [A+B] and [A+C+B]. That is, they can find collocates even when there is variety in constituency. A skipgram would uncover “dirty money in politics” and “dirty money in our politics”</a:t>
            </a:r>
            <a:endParaRPr sz="1200">
              <a:latin typeface="Roboto"/>
              <a:ea typeface="Roboto"/>
              <a:cs typeface="Roboto"/>
              <a:sym typeface="Roboto"/>
            </a:endParaRPr>
          </a:p>
        </p:txBody>
      </p:sp>
      <p:pic>
        <p:nvPicPr>
          <p:cNvPr id="329" name="Google Shape;329;p40"/>
          <p:cNvPicPr preferRelativeResize="0"/>
          <p:nvPr/>
        </p:nvPicPr>
        <p:blipFill rotWithShape="1">
          <a:blip r:embed="rId3">
            <a:alphaModFix/>
          </a:blip>
          <a:srcRect b="0" l="2690" r="2243" t="0"/>
          <a:stretch/>
        </p:blipFill>
        <p:spPr>
          <a:xfrm>
            <a:off x="696500" y="2210250"/>
            <a:ext cx="3875500" cy="2724150"/>
          </a:xfrm>
          <a:prstGeom prst="rect">
            <a:avLst/>
          </a:prstGeom>
          <a:noFill/>
          <a:ln>
            <a:noFill/>
          </a:ln>
        </p:spPr>
      </p:pic>
      <p:pic>
        <p:nvPicPr>
          <p:cNvPr id="330" name="Google Shape;330;p40"/>
          <p:cNvPicPr preferRelativeResize="0"/>
          <p:nvPr/>
        </p:nvPicPr>
        <p:blipFill rotWithShape="1">
          <a:blip r:embed="rId4">
            <a:alphaModFix/>
          </a:blip>
          <a:srcRect b="3993" l="48973" r="1418" t="0"/>
          <a:stretch/>
        </p:blipFill>
        <p:spPr>
          <a:xfrm>
            <a:off x="5461575" y="2560875"/>
            <a:ext cx="2332349" cy="192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36" name="Google Shape;336;p41"/>
          <p:cNvSpPr/>
          <p:nvPr/>
        </p:nvSpPr>
        <p:spPr>
          <a:xfrm>
            <a:off x="921325" y="26850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3</a:t>
            </a:r>
            <a:endParaRPr b="1" sz="1000">
              <a:solidFill>
                <a:srgbClr val="FFFFFF"/>
              </a:solidFill>
            </a:endParaRPr>
          </a:p>
        </p:txBody>
      </p:sp>
      <p:sp>
        <p:nvSpPr>
          <p:cNvPr id="337" name="Google Shape;337;p41"/>
          <p:cNvSpPr txBox="1"/>
          <p:nvPr/>
        </p:nvSpPr>
        <p:spPr>
          <a:xfrm>
            <a:off x="1481100" y="26850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Normalization (Numerical Variables)</a:t>
            </a:r>
            <a:endParaRPr>
              <a:solidFill>
                <a:srgbClr val="D9D9D9"/>
              </a:solidFill>
              <a:latin typeface="Roboto"/>
              <a:ea typeface="Roboto"/>
              <a:cs typeface="Roboto"/>
              <a:sym typeface="Roboto"/>
            </a:endParaRPr>
          </a:p>
        </p:txBody>
      </p:sp>
      <p:sp>
        <p:nvSpPr>
          <p:cNvPr id="338" name="Google Shape;338;p41"/>
          <p:cNvSpPr/>
          <p:nvPr/>
        </p:nvSpPr>
        <p:spPr>
          <a:xfrm>
            <a:off x="921325" y="34664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4</a:t>
            </a:r>
            <a:endParaRPr b="1" sz="1000">
              <a:solidFill>
                <a:srgbClr val="FFFFFF"/>
              </a:solidFill>
            </a:endParaRPr>
          </a:p>
        </p:txBody>
      </p:sp>
      <p:sp>
        <p:nvSpPr>
          <p:cNvPr id="339" name="Google Shape;339;p41"/>
          <p:cNvSpPr txBox="1"/>
          <p:nvPr/>
        </p:nvSpPr>
        <p:spPr>
          <a:xfrm>
            <a:off x="1481100" y="3466450"/>
            <a:ext cx="4444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Embeddings (Categorical Variables)</a:t>
            </a:r>
            <a:endParaRPr>
              <a:solidFill>
                <a:srgbClr val="D9D9D9"/>
              </a:solidFill>
              <a:latin typeface="Roboto"/>
              <a:ea typeface="Roboto"/>
              <a:cs typeface="Roboto"/>
              <a:sym typeface="Roboto"/>
            </a:endParaRPr>
          </a:p>
        </p:txBody>
      </p:sp>
      <p:sp>
        <p:nvSpPr>
          <p:cNvPr id="340" name="Google Shape;340;p41"/>
          <p:cNvSpPr/>
          <p:nvPr/>
        </p:nvSpPr>
        <p:spPr>
          <a:xfrm>
            <a:off x="921325" y="42478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5</a:t>
            </a:r>
            <a:endParaRPr b="1" sz="1000">
              <a:solidFill>
                <a:srgbClr val="FFFFFF"/>
              </a:solidFill>
            </a:endParaRPr>
          </a:p>
        </p:txBody>
      </p:sp>
      <p:sp>
        <p:nvSpPr>
          <p:cNvPr id="341" name="Google Shape;341;p41"/>
          <p:cNvSpPr txBox="1"/>
          <p:nvPr/>
        </p:nvSpPr>
        <p:spPr>
          <a:xfrm>
            <a:off x="1481100" y="42478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Splitting Sets</a:t>
            </a:r>
            <a:endParaRPr>
              <a:latin typeface="Roboto"/>
              <a:ea typeface="Roboto"/>
              <a:cs typeface="Roboto"/>
              <a:sym typeface="Roboto"/>
            </a:endParaRPr>
          </a:p>
        </p:txBody>
      </p:sp>
      <p:sp>
        <p:nvSpPr>
          <p:cNvPr id="342" name="Google Shape;342;p41"/>
          <p:cNvSpPr/>
          <p:nvPr/>
        </p:nvSpPr>
        <p:spPr>
          <a:xfrm>
            <a:off x="921325" y="19036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p:txBody>
      </p:sp>
      <p:sp>
        <p:nvSpPr>
          <p:cNvPr id="343" name="Google Shape;343;p41"/>
          <p:cNvSpPr txBox="1"/>
          <p:nvPr/>
        </p:nvSpPr>
        <p:spPr>
          <a:xfrm>
            <a:off x="1481100" y="19036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Outliers</a:t>
            </a:r>
            <a:endParaRPr>
              <a:solidFill>
                <a:srgbClr val="D9D9D9"/>
              </a:solidFill>
              <a:latin typeface="Roboto"/>
              <a:ea typeface="Roboto"/>
              <a:cs typeface="Roboto"/>
              <a:sym typeface="Roboto"/>
            </a:endParaRPr>
          </a:p>
        </p:txBody>
      </p:sp>
      <p:sp>
        <p:nvSpPr>
          <p:cNvPr id="344" name="Google Shape;344;p41"/>
          <p:cNvSpPr/>
          <p:nvPr/>
        </p:nvSpPr>
        <p:spPr>
          <a:xfrm>
            <a:off x="921325" y="11222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p:txBody>
      </p:sp>
      <p:sp>
        <p:nvSpPr>
          <p:cNvPr id="345" name="Google Shape;345;p41"/>
          <p:cNvSpPr txBox="1"/>
          <p:nvPr/>
        </p:nvSpPr>
        <p:spPr>
          <a:xfrm>
            <a:off x="1481100" y="11222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Missing Data</a:t>
            </a:r>
            <a:endParaRPr>
              <a:solidFill>
                <a:srgbClr val="D9D9D9"/>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data scientists spend the most time doing...</a:t>
            </a:r>
            <a:endParaRPr/>
          </a:p>
        </p:txBody>
      </p:sp>
      <p:pic>
        <p:nvPicPr>
          <p:cNvPr id="80" name="Google Shape;80;p15"/>
          <p:cNvPicPr preferRelativeResize="0"/>
          <p:nvPr/>
        </p:nvPicPr>
        <p:blipFill rotWithShape="1">
          <a:blip r:embed="rId3">
            <a:alphaModFix/>
          </a:blip>
          <a:srcRect b="0" l="0" r="0" t="5123"/>
          <a:stretch/>
        </p:blipFill>
        <p:spPr>
          <a:xfrm>
            <a:off x="1990838" y="889000"/>
            <a:ext cx="5162324" cy="4003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 Test, and Validation Sets</a:t>
            </a:r>
            <a:endParaRPr/>
          </a:p>
        </p:txBody>
      </p:sp>
      <p:pic>
        <p:nvPicPr>
          <p:cNvPr id="351" name="Google Shape;351;p42"/>
          <p:cNvPicPr preferRelativeResize="0"/>
          <p:nvPr/>
        </p:nvPicPr>
        <p:blipFill>
          <a:blip r:embed="rId3">
            <a:alphaModFix/>
          </a:blip>
          <a:stretch>
            <a:fillRect/>
          </a:stretch>
        </p:blipFill>
        <p:spPr>
          <a:xfrm>
            <a:off x="3307650" y="1126625"/>
            <a:ext cx="5576700" cy="1368925"/>
          </a:xfrm>
          <a:prstGeom prst="rect">
            <a:avLst/>
          </a:prstGeom>
          <a:noFill/>
          <a:ln>
            <a:noFill/>
          </a:ln>
        </p:spPr>
      </p:pic>
      <p:pic>
        <p:nvPicPr>
          <p:cNvPr id="352" name="Google Shape;352;p42"/>
          <p:cNvPicPr preferRelativeResize="0"/>
          <p:nvPr/>
        </p:nvPicPr>
        <p:blipFill>
          <a:blip r:embed="rId4">
            <a:alphaModFix/>
          </a:blip>
          <a:stretch>
            <a:fillRect/>
          </a:stretch>
        </p:blipFill>
        <p:spPr>
          <a:xfrm>
            <a:off x="4026600" y="2711475"/>
            <a:ext cx="4857750" cy="361950"/>
          </a:xfrm>
          <a:prstGeom prst="rect">
            <a:avLst/>
          </a:prstGeom>
          <a:noFill/>
          <a:ln>
            <a:noFill/>
          </a:ln>
        </p:spPr>
      </p:pic>
      <p:pic>
        <p:nvPicPr>
          <p:cNvPr id="353" name="Google Shape;353;p42"/>
          <p:cNvPicPr preferRelativeResize="0"/>
          <p:nvPr/>
        </p:nvPicPr>
        <p:blipFill>
          <a:blip r:embed="rId5">
            <a:alphaModFix/>
          </a:blip>
          <a:stretch>
            <a:fillRect/>
          </a:stretch>
        </p:blipFill>
        <p:spPr>
          <a:xfrm>
            <a:off x="4026600" y="3197600"/>
            <a:ext cx="4857750" cy="445132"/>
          </a:xfrm>
          <a:prstGeom prst="rect">
            <a:avLst/>
          </a:prstGeom>
          <a:noFill/>
          <a:ln>
            <a:noFill/>
          </a:ln>
        </p:spPr>
      </p:pic>
      <p:pic>
        <p:nvPicPr>
          <p:cNvPr id="354" name="Google Shape;354;p42"/>
          <p:cNvPicPr preferRelativeResize="0"/>
          <p:nvPr/>
        </p:nvPicPr>
        <p:blipFill>
          <a:blip r:embed="rId6">
            <a:alphaModFix/>
          </a:blip>
          <a:stretch>
            <a:fillRect/>
          </a:stretch>
        </p:blipFill>
        <p:spPr>
          <a:xfrm>
            <a:off x="4026600" y="3805750"/>
            <a:ext cx="4857750" cy="349611"/>
          </a:xfrm>
          <a:prstGeom prst="rect">
            <a:avLst/>
          </a:prstGeom>
          <a:noFill/>
          <a:ln>
            <a:noFill/>
          </a:ln>
        </p:spPr>
      </p:pic>
      <p:pic>
        <p:nvPicPr>
          <p:cNvPr id="355" name="Google Shape;355;p42"/>
          <p:cNvPicPr preferRelativeResize="0"/>
          <p:nvPr/>
        </p:nvPicPr>
        <p:blipFill>
          <a:blip r:embed="rId7">
            <a:alphaModFix/>
          </a:blip>
          <a:stretch>
            <a:fillRect/>
          </a:stretch>
        </p:blipFill>
        <p:spPr>
          <a:xfrm>
            <a:off x="4026600" y="4337700"/>
            <a:ext cx="4857750" cy="378815"/>
          </a:xfrm>
          <a:prstGeom prst="rect">
            <a:avLst/>
          </a:prstGeom>
          <a:noFill/>
          <a:ln>
            <a:noFill/>
          </a:ln>
        </p:spPr>
      </p:pic>
      <p:sp>
        <p:nvSpPr>
          <p:cNvPr id="356" name="Google Shape;356;p42"/>
          <p:cNvSpPr txBox="1"/>
          <p:nvPr/>
        </p:nvSpPr>
        <p:spPr>
          <a:xfrm>
            <a:off x="3160875" y="3245413"/>
            <a:ext cx="570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~80%</a:t>
            </a:r>
            <a:endParaRPr b="1" sz="1200">
              <a:solidFill>
                <a:schemeClr val="dk1"/>
              </a:solidFill>
              <a:latin typeface="Roboto"/>
              <a:ea typeface="Roboto"/>
              <a:cs typeface="Roboto"/>
              <a:sym typeface="Roboto"/>
            </a:endParaRPr>
          </a:p>
        </p:txBody>
      </p:sp>
      <p:sp>
        <p:nvSpPr>
          <p:cNvPr id="357" name="Google Shape;357;p42"/>
          <p:cNvSpPr txBox="1"/>
          <p:nvPr/>
        </p:nvSpPr>
        <p:spPr>
          <a:xfrm>
            <a:off x="3160875" y="4068088"/>
            <a:ext cx="570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~20%</a:t>
            </a:r>
            <a:endParaRPr b="1" sz="1200">
              <a:solidFill>
                <a:schemeClr val="dk1"/>
              </a:solidFill>
              <a:latin typeface="Roboto"/>
              <a:ea typeface="Roboto"/>
              <a:cs typeface="Roboto"/>
              <a:sym typeface="Roboto"/>
            </a:endParaRPr>
          </a:p>
        </p:txBody>
      </p:sp>
      <p:sp>
        <p:nvSpPr>
          <p:cNvPr id="358" name="Google Shape;358;p42"/>
          <p:cNvSpPr/>
          <p:nvPr/>
        </p:nvSpPr>
        <p:spPr>
          <a:xfrm>
            <a:off x="3802950" y="3790250"/>
            <a:ext cx="134100" cy="9738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txBox="1"/>
          <p:nvPr/>
        </p:nvSpPr>
        <p:spPr>
          <a:xfrm>
            <a:off x="190475" y="1126625"/>
            <a:ext cx="2801100" cy="358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Train set is used to “train” the model (homework, labs, exercises, study)</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Validation set is used to provide an unbiased validation (short examinations)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Test set is used to provide unbiased evaluation of a final model already trained (final exam)</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solidFill>
                  <a:srgbClr val="999999"/>
                </a:solidFill>
                <a:latin typeface="Roboto"/>
                <a:ea typeface="Roboto"/>
                <a:cs typeface="Roboto"/>
                <a:sym typeface="Roboto"/>
              </a:rPr>
              <a:t>*sample function in R</a:t>
            </a:r>
            <a:endParaRPr sz="12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nvSpPr>
        <p:spPr>
          <a:xfrm>
            <a:off x="597900" y="780725"/>
            <a:ext cx="3974100" cy="4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 </a:t>
            </a:r>
            <a:r>
              <a:rPr b="1" lang="en">
                <a:latin typeface="Roboto"/>
                <a:ea typeface="Roboto"/>
                <a:cs typeface="Roboto"/>
                <a:sym typeface="Roboto"/>
              </a:rPr>
              <a:t>Missing Data</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1.1 Deletion</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1.2 Filling and dropping values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1.3 Imputations and Sectorized Imputations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1.4 Prediction models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2.  </a:t>
            </a:r>
            <a:r>
              <a:rPr b="1" lang="en">
                <a:latin typeface="Roboto"/>
                <a:ea typeface="Roboto"/>
                <a:cs typeface="Roboto"/>
                <a:sym typeface="Roboto"/>
              </a:rPr>
              <a:t>Outliers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3. Normalization (Numerical variables)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3.1 </a:t>
            </a:r>
            <a:r>
              <a:rPr lang="en" sz="1200">
                <a:latin typeface="Roboto"/>
                <a:ea typeface="Roboto"/>
                <a:cs typeface="Roboto"/>
                <a:sym typeface="Roboto"/>
              </a:rPr>
              <a:t>Standardization</a:t>
            </a:r>
            <a:r>
              <a:rPr lang="en" sz="1200">
                <a:latin typeface="Roboto"/>
                <a:ea typeface="Roboto"/>
                <a:cs typeface="Roboto"/>
                <a:sym typeface="Roboto"/>
              </a:rPr>
              <a:t> (Z value)</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3.2 Scalers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457200" rtl="0" algn="l">
              <a:spcBef>
                <a:spcPts val="0"/>
              </a:spcBef>
              <a:spcAft>
                <a:spcPts val="0"/>
              </a:spcAft>
              <a:buNone/>
            </a:pPr>
            <a:r>
              <a:rPr lang="en" sz="1200">
                <a:latin typeface="Roboto"/>
                <a:ea typeface="Roboto"/>
                <a:cs typeface="Roboto"/>
                <a:sym typeface="Roboto"/>
              </a:rPr>
              <a:t>3.3 Bins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3.4 Log transformations</a:t>
            </a:r>
            <a:endParaRPr sz="1200">
              <a:latin typeface="Roboto"/>
              <a:ea typeface="Roboto"/>
              <a:cs typeface="Roboto"/>
              <a:sym typeface="Roboto"/>
            </a:endParaRPr>
          </a:p>
        </p:txBody>
      </p:sp>
      <p:sp>
        <p:nvSpPr>
          <p:cNvPr id="86" name="Google Shape;86;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7" name="Google Shape;87;p16"/>
          <p:cNvSpPr txBox="1"/>
          <p:nvPr/>
        </p:nvSpPr>
        <p:spPr>
          <a:xfrm>
            <a:off x="4572000" y="780725"/>
            <a:ext cx="3974100" cy="42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4. </a:t>
            </a:r>
            <a:r>
              <a:rPr b="1" lang="en">
                <a:latin typeface="Roboto"/>
                <a:ea typeface="Roboto"/>
                <a:cs typeface="Roboto"/>
                <a:sym typeface="Roboto"/>
              </a:rPr>
              <a:t>Embeddings (Categorical variables)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4</a:t>
            </a:r>
            <a:r>
              <a:rPr lang="en" sz="1200">
                <a:latin typeface="Roboto"/>
                <a:ea typeface="Roboto"/>
                <a:cs typeface="Roboto"/>
                <a:sym typeface="Roboto"/>
              </a:rPr>
              <a:t>.1 Label encoding</a:t>
            </a:r>
            <a:endParaRPr sz="1200">
              <a:latin typeface="Roboto"/>
              <a:ea typeface="Roboto"/>
              <a:cs typeface="Roboto"/>
              <a:sym typeface="Roboto"/>
            </a:endParaRPr>
          </a:p>
          <a:p>
            <a:pPr indent="457200" lvl="0" marL="0" rtl="0" algn="l">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4.2 One hot encoding</a:t>
            </a:r>
            <a:endParaRPr sz="1200">
              <a:latin typeface="Roboto"/>
              <a:ea typeface="Roboto"/>
              <a:cs typeface="Roboto"/>
              <a:sym typeface="Roboto"/>
            </a:endParaRPr>
          </a:p>
          <a:p>
            <a:pPr indent="457200" lvl="0" marL="0" rtl="0" algn="l">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4.3 GloVe (Global Vectors)</a:t>
            </a:r>
            <a:endParaRPr sz="1200">
              <a:latin typeface="Roboto"/>
              <a:ea typeface="Roboto"/>
              <a:cs typeface="Roboto"/>
              <a:sym typeface="Roboto"/>
            </a:endParaRPr>
          </a:p>
          <a:p>
            <a:pPr indent="457200" lvl="0" marL="0" rtl="0" algn="l">
              <a:spcBef>
                <a:spcPts val="0"/>
              </a:spcBef>
              <a:spcAft>
                <a:spcPts val="0"/>
              </a:spcAft>
              <a:buNone/>
            </a:pPr>
            <a:r>
              <a:t/>
            </a:r>
            <a:endParaRPr sz="1200">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4.4 Skipgrams and Bag of Words</a:t>
            </a:r>
            <a:endParaRPr sz="1200">
              <a:latin typeface="Roboto"/>
              <a:ea typeface="Roboto"/>
              <a:cs typeface="Roboto"/>
              <a:sym typeface="Roboto"/>
            </a:endParaRPr>
          </a:p>
          <a:p>
            <a:pPr indent="45720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5</a:t>
            </a:r>
            <a:r>
              <a:rPr b="1" lang="en">
                <a:latin typeface="Roboto"/>
                <a:ea typeface="Roboto"/>
                <a:cs typeface="Roboto"/>
                <a:sym typeface="Roboto"/>
              </a:rPr>
              <a:t>. Splitting Sets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457200" lvl="0" marL="0" rtl="0" algn="l">
              <a:spcBef>
                <a:spcPts val="0"/>
              </a:spcBef>
              <a:spcAft>
                <a:spcPts val="0"/>
              </a:spcAft>
              <a:buNone/>
            </a:pPr>
            <a:r>
              <a:rPr lang="en" sz="1200">
                <a:latin typeface="Roboto"/>
                <a:ea typeface="Roboto"/>
                <a:cs typeface="Roboto"/>
                <a:sym typeface="Roboto"/>
              </a:rPr>
              <a:t>5</a:t>
            </a:r>
            <a:r>
              <a:rPr lang="en" sz="1200">
                <a:latin typeface="Roboto"/>
                <a:ea typeface="Roboto"/>
                <a:cs typeface="Roboto"/>
                <a:sym typeface="Roboto"/>
              </a:rPr>
              <a:t>.1 Train, test and validation sets</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93" name="Google Shape;93;p17"/>
          <p:cNvSpPr/>
          <p:nvPr/>
        </p:nvSpPr>
        <p:spPr>
          <a:xfrm>
            <a:off x="921325" y="26850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3</a:t>
            </a:r>
            <a:endParaRPr b="1" sz="1000">
              <a:solidFill>
                <a:srgbClr val="FFFFFF"/>
              </a:solidFill>
            </a:endParaRPr>
          </a:p>
        </p:txBody>
      </p:sp>
      <p:sp>
        <p:nvSpPr>
          <p:cNvPr id="94" name="Google Shape;94;p17"/>
          <p:cNvSpPr txBox="1"/>
          <p:nvPr/>
        </p:nvSpPr>
        <p:spPr>
          <a:xfrm>
            <a:off x="1481100" y="26850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Normalization (Numerical Variables)</a:t>
            </a:r>
            <a:endParaRPr>
              <a:solidFill>
                <a:srgbClr val="D9D9D9"/>
              </a:solidFill>
              <a:latin typeface="Roboto"/>
              <a:ea typeface="Roboto"/>
              <a:cs typeface="Roboto"/>
              <a:sym typeface="Roboto"/>
            </a:endParaRPr>
          </a:p>
        </p:txBody>
      </p:sp>
      <p:sp>
        <p:nvSpPr>
          <p:cNvPr id="95" name="Google Shape;95;p17"/>
          <p:cNvSpPr/>
          <p:nvPr/>
        </p:nvSpPr>
        <p:spPr>
          <a:xfrm>
            <a:off x="921325" y="34664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4</a:t>
            </a:r>
            <a:endParaRPr b="1" sz="1000">
              <a:solidFill>
                <a:srgbClr val="FFFFFF"/>
              </a:solidFill>
            </a:endParaRPr>
          </a:p>
        </p:txBody>
      </p:sp>
      <p:sp>
        <p:nvSpPr>
          <p:cNvPr id="96" name="Google Shape;96;p17"/>
          <p:cNvSpPr txBox="1"/>
          <p:nvPr/>
        </p:nvSpPr>
        <p:spPr>
          <a:xfrm>
            <a:off x="1481100" y="3466450"/>
            <a:ext cx="4444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Embeddings (Categorical Variables)</a:t>
            </a:r>
            <a:endParaRPr>
              <a:solidFill>
                <a:srgbClr val="D9D9D9"/>
              </a:solidFill>
              <a:latin typeface="Roboto"/>
              <a:ea typeface="Roboto"/>
              <a:cs typeface="Roboto"/>
              <a:sym typeface="Roboto"/>
            </a:endParaRPr>
          </a:p>
        </p:txBody>
      </p:sp>
      <p:sp>
        <p:nvSpPr>
          <p:cNvPr id="97" name="Google Shape;97;p17"/>
          <p:cNvSpPr/>
          <p:nvPr/>
        </p:nvSpPr>
        <p:spPr>
          <a:xfrm>
            <a:off x="921325" y="42478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5</a:t>
            </a:r>
            <a:endParaRPr b="1" sz="1000">
              <a:solidFill>
                <a:srgbClr val="FFFFFF"/>
              </a:solidFill>
            </a:endParaRPr>
          </a:p>
        </p:txBody>
      </p:sp>
      <p:sp>
        <p:nvSpPr>
          <p:cNvPr id="98" name="Google Shape;98;p17"/>
          <p:cNvSpPr txBox="1"/>
          <p:nvPr/>
        </p:nvSpPr>
        <p:spPr>
          <a:xfrm>
            <a:off x="1481100" y="42478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Splitting Sets</a:t>
            </a:r>
            <a:endParaRPr>
              <a:solidFill>
                <a:srgbClr val="D9D9D9"/>
              </a:solidFill>
              <a:latin typeface="Roboto"/>
              <a:ea typeface="Roboto"/>
              <a:cs typeface="Roboto"/>
              <a:sym typeface="Roboto"/>
            </a:endParaRPr>
          </a:p>
        </p:txBody>
      </p:sp>
      <p:sp>
        <p:nvSpPr>
          <p:cNvPr id="99" name="Google Shape;99;p17"/>
          <p:cNvSpPr/>
          <p:nvPr/>
        </p:nvSpPr>
        <p:spPr>
          <a:xfrm>
            <a:off x="921325" y="19036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p:txBody>
      </p:sp>
      <p:sp>
        <p:nvSpPr>
          <p:cNvPr id="100" name="Google Shape;100;p17"/>
          <p:cNvSpPr txBox="1"/>
          <p:nvPr/>
        </p:nvSpPr>
        <p:spPr>
          <a:xfrm>
            <a:off x="1481100" y="1903650"/>
            <a:ext cx="4681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Outliers</a:t>
            </a:r>
            <a:endParaRPr>
              <a:solidFill>
                <a:srgbClr val="D9D9D9"/>
              </a:solidFill>
              <a:latin typeface="Roboto"/>
              <a:ea typeface="Roboto"/>
              <a:cs typeface="Roboto"/>
              <a:sym typeface="Roboto"/>
            </a:endParaRPr>
          </a:p>
        </p:txBody>
      </p:sp>
      <p:sp>
        <p:nvSpPr>
          <p:cNvPr id="101" name="Google Shape;101;p17"/>
          <p:cNvSpPr/>
          <p:nvPr/>
        </p:nvSpPr>
        <p:spPr>
          <a:xfrm>
            <a:off x="921325" y="1122250"/>
            <a:ext cx="365700" cy="3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p:txBody>
      </p:sp>
      <p:sp>
        <p:nvSpPr>
          <p:cNvPr id="102" name="Google Shape;102;p17"/>
          <p:cNvSpPr txBox="1"/>
          <p:nvPr/>
        </p:nvSpPr>
        <p:spPr>
          <a:xfrm>
            <a:off x="1481100" y="1122250"/>
            <a:ext cx="22860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Missing Data</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Dealing with Missing Data</a:t>
            </a:r>
            <a:endParaRPr/>
          </a:p>
        </p:txBody>
      </p:sp>
      <p:pic>
        <p:nvPicPr>
          <p:cNvPr id="108" name="Google Shape;108;p18"/>
          <p:cNvPicPr preferRelativeResize="0"/>
          <p:nvPr/>
        </p:nvPicPr>
        <p:blipFill>
          <a:blip r:embed="rId3">
            <a:alphaModFix/>
          </a:blip>
          <a:stretch>
            <a:fillRect/>
          </a:stretch>
        </p:blipFill>
        <p:spPr>
          <a:xfrm>
            <a:off x="6069550" y="884938"/>
            <a:ext cx="2152650" cy="2486025"/>
          </a:xfrm>
          <a:prstGeom prst="rect">
            <a:avLst/>
          </a:prstGeom>
          <a:noFill/>
          <a:ln>
            <a:noFill/>
          </a:ln>
        </p:spPr>
      </p:pic>
      <p:sp>
        <p:nvSpPr>
          <p:cNvPr id="109" name="Google Shape;109;p18"/>
          <p:cNvSpPr txBox="1"/>
          <p:nvPr/>
        </p:nvSpPr>
        <p:spPr>
          <a:xfrm>
            <a:off x="548925" y="884950"/>
            <a:ext cx="5334000" cy="248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NA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NULL</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&lt;blank&gt;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0, 99, 999</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Are NA and &lt;blank&gt; the same?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Can we handle missing data as part of the test set?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Some ML, DL... algorithms drop NA values… some give errors</a:t>
            </a:r>
            <a:endParaRPr>
              <a:latin typeface="Roboto"/>
              <a:ea typeface="Roboto"/>
              <a:cs typeface="Roboto"/>
              <a:sym typeface="Roboto"/>
            </a:endParaRPr>
          </a:p>
        </p:txBody>
      </p:sp>
      <p:pic>
        <p:nvPicPr>
          <p:cNvPr id="110" name="Google Shape;110;p18"/>
          <p:cNvPicPr preferRelativeResize="0"/>
          <p:nvPr/>
        </p:nvPicPr>
        <p:blipFill>
          <a:blip r:embed="rId4">
            <a:alphaModFix/>
          </a:blip>
          <a:stretch>
            <a:fillRect/>
          </a:stretch>
        </p:blipFill>
        <p:spPr>
          <a:xfrm>
            <a:off x="1172000" y="3477825"/>
            <a:ext cx="6354503" cy="153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Deletion - Listwise</a:t>
            </a:r>
            <a:endParaRPr/>
          </a:p>
        </p:txBody>
      </p:sp>
      <p:sp>
        <p:nvSpPr>
          <p:cNvPr id="116" name="Google Shape;116;p19"/>
          <p:cNvSpPr txBox="1"/>
          <p:nvPr/>
        </p:nvSpPr>
        <p:spPr>
          <a:xfrm>
            <a:off x="275175" y="927100"/>
            <a:ext cx="5334000" cy="20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to use listwise deletion?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Data is not entirely available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Biased sample or results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You have sufficient data already</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Probability to get a missing value is unrelated (MCAR)</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Missing key features of observation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Advantages:</a:t>
            </a:r>
            <a:r>
              <a:rPr lang="en" sz="1200">
                <a:latin typeface="Roboto"/>
                <a:ea typeface="Roboto"/>
                <a:cs typeface="Roboto"/>
                <a:sym typeface="Roboto"/>
              </a:rPr>
              <a:t> Very easy to implement in any language</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Disadvantages:</a:t>
            </a:r>
            <a:r>
              <a:rPr lang="en" sz="1200">
                <a:latin typeface="Roboto"/>
                <a:ea typeface="Roboto"/>
                <a:cs typeface="Roboto"/>
                <a:sym typeface="Roboto"/>
              </a:rPr>
              <a:t> </a:t>
            </a:r>
            <a:r>
              <a:rPr lang="en" sz="1200">
                <a:latin typeface="Roboto"/>
                <a:ea typeface="Roboto"/>
                <a:cs typeface="Roboto"/>
                <a:sym typeface="Roboto"/>
              </a:rPr>
              <a:t>Losing</a:t>
            </a:r>
            <a:r>
              <a:rPr lang="en" sz="1200">
                <a:latin typeface="Roboto"/>
                <a:ea typeface="Roboto"/>
                <a:cs typeface="Roboto"/>
                <a:sym typeface="Roboto"/>
              </a:rPr>
              <a:t> observations</a:t>
            </a:r>
            <a:endParaRPr sz="1200">
              <a:latin typeface="Roboto"/>
              <a:ea typeface="Roboto"/>
              <a:cs typeface="Roboto"/>
              <a:sym typeface="Roboto"/>
            </a:endParaRPr>
          </a:p>
        </p:txBody>
      </p:sp>
      <p:pic>
        <p:nvPicPr>
          <p:cNvPr id="117" name="Google Shape;117;p19"/>
          <p:cNvPicPr preferRelativeResize="0"/>
          <p:nvPr/>
        </p:nvPicPr>
        <p:blipFill rotWithShape="1">
          <a:blip r:embed="rId3">
            <a:alphaModFix/>
          </a:blip>
          <a:srcRect b="0" l="0" r="50000" t="9934"/>
          <a:stretch/>
        </p:blipFill>
        <p:spPr>
          <a:xfrm>
            <a:off x="5820325" y="944000"/>
            <a:ext cx="2815675" cy="2398900"/>
          </a:xfrm>
          <a:prstGeom prst="rect">
            <a:avLst/>
          </a:prstGeom>
          <a:noFill/>
          <a:ln>
            <a:noFill/>
          </a:ln>
        </p:spPr>
      </p:pic>
      <p:pic>
        <p:nvPicPr>
          <p:cNvPr id="118" name="Google Shape;118;p19"/>
          <p:cNvPicPr preferRelativeResize="0"/>
          <p:nvPr/>
        </p:nvPicPr>
        <p:blipFill>
          <a:blip r:embed="rId4">
            <a:alphaModFix/>
          </a:blip>
          <a:stretch>
            <a:fillRect/>
          </a:stretch>
        </p:blipFill>
        <p:spPr>
          <a:xfrm>
            <a:off x="275175" y="3203775"/>
            <a:ext cx="2373729" cy="602700"/>
          </a:xfrm>
          <a:prstGeom prst="rect">
            <a:avLst/>
          </a:prstGeom>
          <a:noFill/>
          <a:ln>
            <a:noFill/>
          </a:ln>
        </p:spPr>
      </p:pic>
      <p:pic>
        <p:nvPicPr>
          <p:cNvPr id="119" name="Google Shape;119;p19"/>
          <p:cNvPicPr preferRelativeResize="0"/>
          <p:nvPr/>
        </p:nvPicPr>
        <p:blipFill>
          <a:blip r:embed="rId5">
            <a:alphaModFix/>
          </a:blip>
          <a:stretch>
            <a:fillRect/>
          </a:stretch>
        </p:blipFill>
        <p:spPr>
          <a:xfrm>
            <a:off x="275175" y="3972641"/>
            <a:ext cx="8716424" cy="977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Deletion - Pairwise</a:t>
            </a:r>
            <a:endParaRPr/>
          </a:p>
        </p:txBody>
      </p:sp>
      <p:pic>
        <p:nvPicPr>
          <p:cNvPr id="125" name="Google Shape;125;p20"/>
          <p:cNvPicPr preferRelativeResize="0"/>
          <p:nvPr/>
        </p:nvPicPr>
        <p:blipFill rotWithShape="1">
          <a:blip r:embed="rId3">
            <a:alphaModFix/>
          </a:blip>
          <a:srcRect b="0" l="52669" r="0" t="10817"/>
          <a:stretch/>
        </p:blipFill>
        <p:spPr>
          <a:xfrm>
            <a:off x="5905525" y="927100"/>
            <a:ext cx="2730475" cy="2370600"/>
          </a:xfrm>
          <a:prstGeom prst="rect">
            <a:avLst/>
          </a:prstGeom>
          <a:noFill/>
          <a:ln>
            <a:noFill/>
          </a:ln>
        </p:spPr>
      </p:pic>
      <p:sp>
        <p:nvSpPr>
          <p:cNvPr id="126" name="Google Shape;126;p20"/>
          <p:cNvSpPr txBox="1"/>
          <p:nvPr/>
        </p:nvSpPr>
        <p:spPr>
          <a:xfrm>
            <a:off x="275175" y="927100"/>
            <a:ext cx="5334000" cy="20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to use pairwise deletion?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Correlation between multiple values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Want to use all data available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Don’t have much data</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Advantages:</a:t>
            </a:r>
            <a:r>
              <a:rPr lang="en" sz="1200">
                <a:latin typeface="Roboto"/>
                <a:ea typeface="Roboto"/>
                <a:cs typeface="Roboto"/>
                <a:sym typeface="Roboto"/>
              </a:rPr>
              <a:t> Not losing observations. Using all data I collected.</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Disadvantages:</a:t>
            </a:r>
            <a:r>
              <a:rPr lang="en" sz="1200">
                <a:latin typeface="Roboto"/>
                <a:ea typeface="Roboto"/>
                <a:cs typeface="Roboto"/>
                <a:sym typeface="Roboto"/>
              </a:rPr>
              <a:t> Features with different size and meaning</a:t>
            </a:r>
            <a:endParaRPr sz="1200">
              <a:latin typeface="Roboto"/>
              <a:ea typeface="Roboto"/>
              <a:cs typeface="Roboto"/>
              <a:sym typeface="Roboto"/>
            </a:endParaRPr>
          </a:p>
        </p:txBody>
      </p:sp>
      <p:pic>
        <p:nvPicPr>
          <p:cNvPr id="127" name="Google Shape;127;p20"/>
          <p:cNvPicPr preferRelativeResize="0"/>
          <p:nvPr/>
        </p:nvPicPr>
        <p:blipFill>
          <a:blip r:embed="rId4">
            <a:alphaModFix/>
          </a:blip>
          <a:stretch>
            <a:fillRect/>
          </a:stretch>
        </p:blipFill>
        <p:spPr>
          <a:xfrm>
            <a:off x="275175" y="3253262"/>
            <a:ext cx="2088425" cy="574100"/>
          </a:xfrm>
          <a:prstGeom prst="rect">
            <a:avLst/>
          </a:prstGeom>
          <a:noFill/>
          <a:ln>
            <a:noFill/>
          </a:ln>
        </p:spPr>
      </p:pic>
      <p:pic>
        <p:nvPicPr>
          <p:cNvPr id="128" name="Google Shape;128;p20"/>
          <p:cNvPicPr preferRelativeResize="0"/>
          <p:nvPr/>
        </p:nvPicPr>
        <p:blipFill>
          <a:blip r:embed="rId5">
            <a:alphaModFix/>
          </a:blip>
          <a:stretch>
            <a:fillRect/>
          </a:stretch>
        </p:blipFill>
        <p:spPr>
          <a:xfrm>
            <a:off x="5838800" y="3538500"/>
            <a:ext cx="3206401" cy="1031760"/>
          </a:xfrm>
          <a:prstGeom prst="rect">
            <a:avLst/>
          </a:prstGeom>
          <a:noFill/>
          <a:ln>
            <a:noFill/>
          </a:ln>
        </p:spPr>
      </p:pic>
      <p:pic>
        <p:nvPicPr>
          <p:cNvPr id="129" name="Google Shape;129;p20"/>
          <p:cNvPicPr preferRelativeResize="0"/>
          <p:nvPr/>
        </p:nvPicPr>
        <p:blipFill>
          <a:blip r:embed="rId6">
            <a:alphaModFix/>
          </a:blip>
          <a:stretch>
            <a:fillRect/>
          </a:stretch>
        </p:blipFill>
        <p:spPr>
          <a:xfrm>
            <a:off x="275175" y="4110525"/>
            <a:ext cx="5528375" cy="45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Filling and dropping values</a:t>
            </a:r>
            <a:endParaRPr/>
          </a:p>
        </p:txBody>
      </p:sp>
      <p:sp>
        <p:nvSpPr>
          <p:cNvPr id="135" name="Google Shape;135;p21"/>
          <p:cNvSpPr txBox="1"/>
          <p:nvPr/>
        </p:nvSpPr>
        <p:spPr>
          <a:xfrm>
            <a:off x="275175" y="927100"/>
            <a:ext cx="5334000" cy="3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Filling Values</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Fill values with information available (time series for example)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Nearest Neighbor Imputation (NNI) - surveys - distance minimization</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KNN models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Advantages:</a:t>
            </a:r>
            <a:r>
              <a:rPr lang="en" sz="1200">
                <a:latin typeface="Roboto"/>
                <a:ea typeface="Roboto"/>
                <a:cs typeface="Roboto"/>
                <a:sym typeface="Roboto"/>
              </a:rPr>
              <a:t> Not losing observations.</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Disadvantages:</a:t>
            </a:r>
            <a:r>
              <a:rPr lang="en" sz="1200">
                <a:latin typeface="Roboto"/>
                <a:ea typeface="Roboto"/>
                <a:cs typeface="Roboto"/>
                <a:sym typeface="Roboto"/>
              </a:rPr>
              <a:t> Missing the target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Dropping Values</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Dropping features lower than a threshold (70% for example)</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Advantages:</a:t>
            </a:r>
            <a:r>
              <a:rPr lang="en" sz="1200">
                <a:latin typeface="Roboto"/>
                <a:ea typeface="Roboto"/>
                <a:cs typeface="Roboto"/>
                <a:sym typeface="Roboto"/>
              </a:rPr>
              <a:t> Not using features with many NA. Can alter our model.</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Disadvantages:</a:t>
            </a:r>
            <a:r>
              <a:rPr lang="en" sz="1200">
                <a:latin typeface="Roboto"/>
                <a:ea typeface="Roboto"/>
                <a:cs typeface="Roboto"/>
                <a:sym typeface="Roboto"/>
              </a:rPr>
              <a:t> Losing information</a:t>
            </a:r>
            <a:endParaRPr sz="1200">
              <a:latin typeface="Roboto"/>
              <a:ea typeface="Roboto"/>
              <a:cs typeface="Roboto"/>
              <a:sym typeface="Roboto"/>
            </a:endParaRPr>
          </a:p>
        </p:txBody>
      </p:sp>
      <p:pic>
        <p:nvPicPr>
          <p:cNvPr id="136" name="Google Shape;136;p21"/>
          <p:cNvPicPr preferRelativeResize="0"/>
          <p:nvPr/>
        </p:nvPicPr>
        <p:blipFill>
          <a:blip r:embed="rId3">
            <a:alphaModFix/>
          </a:blip>
          <a:stretch>
            <a:fillRect/>
          </a:stretch>
        </p:blipFill>
        <p:spPr>
          <a:xfrm>
            <a:off x="2926800" y="4202125"/>
            <a:ext cx="3216568" cy="588600"/>
          </a:xfrm>
          <a:prstGeom prst="rect">
            <a:avLst/>
          </a:prstGeom>
          <a:noFill/>
          <a:ln>
            <a:noFill/>
          </a:ln>
        </p:spPr>
      </p:pic>
      <p:pic>
        <p:nvPicPr>
          <p:cNvPr id="137" name="Google Shape;137;p21"/>
          <p:cNvPicPr preferRelativeResize="0"/>
          <p:nvPr/>
        </p:nvPicPr>
        <p:blipFill>
          <a:blip r:embed="rId4">
            <a:alphaModFix/>
          </a:blip>
          <a:stretch>
            <a:fillRect/>
          </a:stretch>
        </p:blipFill>
        <p:spPr>
          <a:xfrm>
            <a:off x="7004498" y="927100"/>
            <a:ext cx="1495175" cy="392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